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9"/>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3" r:id="rId236"/>
    <p:sldId id="504" r:id="rId237"/>
    <p:sldId id="505" r:id="rId238"/>
    <p:sldId id="506" r:id="rId239"/>
    <p:sldId id="507" r:id="rId240"/>
    <p:sldId id="508" r:id="rId241"/>
    <p:sldId id="509" r:id="rId242"/>
    <p:sldId id="510" r:id="rId243"/>
    <p:sldId id="511" r:id="rId244"/>
    <p:sldId id="512" r:id="rId245"/>
    <p:sldId id="513" r:id="rId246"/>
    <p:sldId id="514" r:id="rId247"/>
    <p:sldId id="515" r:id="rId248"/>
    <p:sldId id="516" r:id="rId249"/>
    <p:sldId id="517" r:id="rId250"/>
    <p:sldId id="518" r:id="rId251"/>
    <p:sldId id="519" r:id="rId252"/>
    <p:sldId id="520" r:id="rId253"/>
    <p:sldId id="521" r:id="rId254"/>
    <p:sldId id="522" r:id="rId255"/>
    <p:sldId id="523" r:id="rId256"/>
    <p:sldId id="524" r:id="rId257"/>
    <p:sldId id="525" r:id="rId258"/>
    <p:sldId id="526" r:id="rId259"/>
    <p:sldId id="527" r:id="rId260"/>
    <p:sldId id="528" r:id="rId261"/>
    <p:sldId id="529" r:id="rId262"/>
    <p:sldId id="530" r:id="rId263"/>
    <p:sldId id="531" r:id="rId264"/>
    <p:sldId id="532" r:id="rId265"/>
    <p:sldId id="533" r:id="rId266"/>
    <p:sldId id="534" r:id="rId267"/>
    <p:sldId id="535" r:id="rId2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61" autoAdjust="0"/>
    <p:restoredTop sz="94660"/>
  </p:normalViewPr>
  <p:slideViewPr>
    <p:cSldViewPr>
      <p:cViewPr varScale="1">
        <p:scale>
          <a:sx n="91" d="100"/>
          <a:sy n="91" d="100"/>
        </p:scale>
        <p:origin x="-835"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11/21/2011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11/21/2011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11/21/2011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11/21/2011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11/21/2011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11/21/2011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11/21/2011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85.wmf"/><Relationship Id="rId5" Type="http://schemas.openxmlformats.org/officeDocument/2006/relationships/image" Target="../media/image93.png"/><Relationship Id="rId4" Type="http://schemas.openxmlformats.org/officeDocument/2006/relationships/image" Target="../media/image88.png"/></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85.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9.xml"/><Relationship Id="rId7" Type="http://schemas.openxmlformats.org/officeDocument/2006/relationships/image" Target="../media/image87.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86.wmf"/><Relationship Id="rId4" Type="http://schemas.openxmlformats.org/officeDocument/2006/relationships/oleObject" Target="../embeddings/oleObject3.bin"/><Relationship Id="rId9" Type="http://schemas.openxmlformats.org/officeDocument/2006/relationships/image" Target="../media/image88.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0.xml"/><Relationship Id="rId7" Type="http://schemas.openxmlformats.org/officeDocument/2006/relationships/image" Target="../media/image90.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92.wmf"/><Relationship Id="rId5" Type="http://schemas.openxmlformats.org/officeDocument/2006/relationships/image" Target="../media/image89.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91.w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94.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93.wmf"/><Relationship Id="rId4" Type="http://schemas.openxmlformats.org/officeDocument/2006/relationships/oleObject" Target="../embeddings/oleObject10.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98.wmf"/><Relationship Id="rId1" Type="http://schemas.openxmlformats.org/officeDocument/2006/relationships/slideLayout" Target="../slideLayouts/slideLayout6.xml"/><Relationship Id="rId4" Type="http://schemas.openxmlformats.org/officeDocument/2006/relationships/image" Target="../media/image320.png"/></Relationships>
</file>

<file path=ppt/slides/_rels/slide141.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0.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0.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0.png"/></Relationships>
</file>

<file path=ppt/slides/_rels/slide161.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0.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620.png"/></Relationships>
</file>

<file path=ppt/slides/_rels/slide16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61.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86.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08.wmf"/><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1.wmf"/><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79.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20.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7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186309"/>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in the distribution substation transform the transmission or sub-transmission level voltages to the distribution feeder level voltage.</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339650"/>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
        <p:nvSpPr>
          <p:cNvPr id="3" name="TextBox 2"/>
          <p:cNvSpPr txBox="1"/>
          <p:nvPr/>
        </p:nvSpPr>
        <p:spPr>
          <a:xfrm>
            <a:off x="152400" y="762000"/>
            <a:ext cx="3200400" cy="1754326"/>
          </a:xfrm>
          <a:prstGeom prst="rect">
            <a:avLst/>
          </a:prstGeom>
          <a:noFill/>
        </p:spPr>
        <p:txBody>
          <a:bodyPr wrap="square" rtlCol="0">
            <a:spAutoFit/>
          </a:bodyPr>
          <a:lstStyle/>
          <a:p>
            <a:pPr marL="0" lvl="2"/>
            <a:endParaRPr lang="en-US" b="1" dirty="0">
              <a:solidFill>
                <a:srgbClr val="FF0000"/>
              </a:solidFill>
            </a:endParaRPr>
          </a:p>
          <a:p>
            <a:pPr marL="0" lvl="2"/>
            <a:endParaRPr lang="en-US" b="1" dirty="0" smtClean="0">
              <a:solidFill>
                <a:srgbClr val="FF0000"/>
              </a:solidFill>
            </a:endParaRPr>
          </a:p>
          <a:p>
            <a:pPr marL="0" lvl="2"/>
            <a:r>
              <a:rPr lang="en-US" sz="2400" b="1"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connections</a:t>
            </a: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840" y="1011495"/>
            <a:ext cx="5833960" cy="28747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81400"/>
            <a:ext cx="3238500" cy="3083416"/>
          </a:xfrm>
          <a:prstGeom prst="rect">
            <a:avLst/>
          </a:prstGeom>
        </p:spPr>
      </p:pic>
      <p:sp>
        <p:nvSpPr>
          <p:cNvPr id="7" name="TextBox 6"/>
          <p:cNvSpPr txBox="1"/>
          <p:nvPr/>
        </p:nvSpPr>
        <p:spPr>
          <a:xfrm>
            <a:off x="4267200" y="5349380"/>
            <a:ext cx="4648200" cy="1200329"/>
          </a:xfrm>
          <a:prstGeom prst="rect">
            <a:avLst/>
          </a:prstGeom>
          <a:noFill/>
        </p:spPr>
        <p:txBody>
          <a:bodyPr wrap="square" rtlCol="0">
            <a:spAutoFit/>
          </a:bodyPr>
          <a:lstStyle/>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784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84855"/>
                <a:ext cx="9144000" cy="3996159"/>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sSub>
                      <m:sSubPr>
                        <m:ctrlPr>
                          <a:rPr lang="en-US" sz="2400" i="1" smtClean="0">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∠30°</m:t>
                    </m:r>
                  </m:oMath>
                </a14:m>
                <a:r>
                  <a:rPr lang="en-US" sz="24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∠−30°)</m:t>
                    </m:r>
                    <m:r>
                      <a:rPr lang="en-US" sz="2400" i="1" smtClean="0">
                        <a:latin typeface="Cambria Math"/>
                      </a:rPr>
                      <m:t> </m:t>
                    </m:r>
                  </m:oMath>
                </a14:m>
                <a:r>
                  <a:rPr lang="en-US" sz="2400" dirty="0" smtClean="0"/>
                  <a:t>	</a:t>
                </a:r>
                <a:r>
                  <a:rPr lang="en-US" sz="2400" dirty="0" smtClean="0">
                    <a:latin typeface="Times New Roman" pitchFamily="18" charset="0"/>
                    <a:cs typeface="Times New Roman" pitchFamily="18" charset="0"/>
                  </a:rPr>
                  <a:t>(2)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84855"/>
                <a:ext cx="9144000" cy="3996159"/>
              </a:xfrm>
              <a:prstGeom prst="rect">
                <a:avLst/>
              </a:prstGeom>
              <a:blipFill rotWithShape="1">
                <a:blip r:embed="rId2"/>
                <a:stretch>
                  <a:fillRect l="-867" t="-1221"/>
                </a:stretch>
              </a:blipFill>
            </p:spPr>
            <p:txBody>
              <a:bodyPr/>
              <a:lstStyle/>
              <a:p>
                <a:r>
                  <a:rPr lang="en-US">
                    <a:noFill/>
                  </a:rPr>
                  <a:t> </a:t>
                </a:r>
              </a:p>
            </p:txBody>
          </p:sp>
        </mc:Fallback>
      </mc:AlternateContent>
      <p:sp>
        <p:nvSpPr>
          <p:cNvPr id="3" name="TextBox 2"/>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00329"/>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Connection</a:t>
            </a:r>
          </a:p>
          <a:p>
            <a:pPr lvl="1" algn="ctr"/>
            <a:endParaRPr lang="en-US" sz="3600" dirty="0" smtClean="0"/>
          </a:p>
        </p:txBody>
      </p:sp>
      <mc:AlternateContent xmlns:mc="http://schemas.openxmlformats.org/markup-compatibility/2006" xmlns:a14="http://schemas.microsoft.com/office/drawing/2010/main">
        <mc:Choice Requires="a14">
          <p:sp>
            <p:nvSpPr>
              <p:cNvPr id="3" name="TextBox 2"/>
              <p:cNvSpPr txBox="1"/>
              <p:nvPr/>
            </p:nvSpPr>
            <p:spPr>
              <a:xfrm>
                <a:off x="0" y="762000"/>
                <a:ext cx="9144000" cy="573182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𝑎𝑛</m:t>
                        </m:r>
                      </m:sub>
                    </m:sSub>
                  </m:oMath>
                </a14:m>
                <a:r>
                  <a:rPr lang="en-US" sz="2400" dirty="0" smtClean="0"/>
                  <a:t>			</a:t>
                </a:r>
                <a:r>
                  <a:rPr lang="en-US" sz="2400" dirty="0" smtClean="0">
                    <a:latin typeface="Times New Roman" pitchFamily="18" charset="0"/>
                    <a:cs typeface="Times New Roman" pitchFamily="18" charset="0"/>
                  </a:rPr>
                  <a:t>(3)</a:t>
                </a:r>
                <a:endParaRPr lang="en-US" sz="24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f>
                      <m:fPr>
                        <m:ctrlPr>
                          <a:rPr lang="en-US" sz="2400" i="1">
                            <a:latin typeface="Cambria Math"/>
                          </a:rPr>
                        </m:ctrlPr>
                      </m:fPr>
                      <m:num>
                        <m:r>
                          <a:rPr lang="en-US" sz="2400" i="1">
                            <a:latin typeface="Cambria Math"/>
                          </a:rPr>
                          <m:t>1</m:t>
                        </m:r>
                      </m:num>
                      <m:den>
                        <m:rad>
                          <m:radPr>
                            <m:degHide m:val="on"/>
                            <m:ctrlPr>
                              <a:rPr lang="en-US" sz="2400" i="1">
                                <a:latin typeface="Cambria Math"/>
                              </a:rPr>
                            </m:ctrlPr>
                          </m:radPr>
                          <m:deg/>
                          <m:e>
                            <m:r>
                              <a:rPr lang="en-US" sz="2400" i="1">
                                <a:latin typeface="Cambria Math"/>
                              </a:rPr>
                              <m:t>3</m:t>
                            </m:r>
                          </m:e>
                        </m:rad>
                      </m:den>
                    </m:f>
                    <m:r>
                      <a:rPr lang="en-US" sz="2400" i="1">
                        <a:latin typeface="Cambria Math"/>
                      </a:rPr>
                      <m:t>(</m:t>
                    </m:r>
                    <m:r>
                      <a:rPr lang="en-US" sz="2400" i="1">
                        <a:latin typeface="Cambria Math"/>
                      </a:rPr>
                      <m:t>𝑉</m:t>
                    </m:r>
                    <m:r>
                      <a:rPr lang="en-US" sz="2400" i="1">
                        <a:latin typeface="Cambria Math"/>
                      </a:rPr>
                      <m:t>∠30°)</m:t>
                    </m:r>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smtClean="0"/>
                  <a:t>				</a:t>
                </a:r>
                <a:r>
                  <a:rPr lang="en-US" sz="2400" dirty="0" smtClean="0">
                    <a:latin typeface="Times New Roman" pitchFamily="18" charset="0"/>
                    <a:cs typeface="Times New Roman" pitchFamily="18" charset="0"/>
                  </a:rPr>
                  <a:t>(4)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𝑎𝑏</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∠30°</m:t>
                    </m:r>
                  </m:oMath>
                </a14:m>
                <a:r>
                  <a:rPr lang="en-US" sz="2400" dirty="0" smtClean="0"/>
                  <a:t>		</a:t>
                </a:r>
                <a:r>
                  <a:rPr lang="en-US" sz="24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𝑏𝑐</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𝑏𝑛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∠−90°</m:t>
                    </m:r>
                  </m:oMath>
                </a14:m>
                <a:r>
                  <a:rPr lang="en-US" sz="2400" dirty="0" smtClean="0"/>
                  <a:t>	</a:t>
                </a:r>
                <a:r>
                  <a:rPr lang="en-US" sz="24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𝑐𝑎</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𝑐𝑛</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𝑉</m:t>
                            </m:r>
                          </m:e>
                        </m:acc>
                      </m:e>
                      <m:sub>
                        <m:r>
                          <a:rPr lang="en-US" sz="2400" i="1">
                            <a:latin typeface="Cambria Math"/>
                          </a:rPr>
                          <m:t>𝑎𝑛</m:t>
                        </m:r>
                      </m:sub>
                    </m:sSub>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∠120°</m:t>
                        </m:r>
                      </m:e>
                    </m:d>
                    <m:r>
                      <a:rPr lang="en-US" sz="2400" i="1">
                        <a:latin typeface="Cambria Math"/>
                      </a:rPr>
                      <m:t>−</m:t>
                    </m:r>
                    <m:d>
                      <m:dPr>
                        <m:ctrlPr>
                          <a:rPr lang="en-US" sz="2400" i="1">
                            <a:latin typeface="Cambria Math"/>
                          </a:rPr>
                        </m:ctrlPr>
                      </m:dPr>
                      <m:e>
                        <m:r>
                          <a:rPr lang="en-US" sz="2400" i="1">
                            <a:latin typeface="Cambria Math"/>
                          </a:rPr>
                          <m:t>𝑉</m:t>
                        </m:r>
                        <m:r>
                          <a:rPr lang="en-US" sz="2400" i="1">
                            <a:latin typeface="Cambria Math"/>
                          </a:rPr>
                          <m:t>∠0°</m:t>
                        </m:r>
                      </m:e>
                    </m:d>
                    <m:r>
                      <a:rPr lang="en-US" sz="2400" i="1">
                        <a:latin typeface="Cambria Math"/>
                      </a:rPr>
                      <m:t>=</m:t>
                    </m:r>
                    <m:rad>
                      <m:radPr>
                        <m:degHide m:val="on"/>
                        <m:ctrlPr>
                          <a:rPr lang="en-US" sz="2400" i="1">
                            <a:latin typeface="Cambria Math"/>
                          </a:rPr>
                        </m:ctrlPr>
                      </m:radPr>
                      <m:deg/>
                      <m:e>
                        <m:r>
                          <a:rPr lang="en-US" sz="2400" i="1">
                            <a:latin typeface="Cambria Math"/>
                          </a:rPr>
                          <m:t>3</m:t>
                        </m:r>
                      </m:e>
                    </m:rad>
                    <m:r>
                      <a:rPr lang="en-US" sz="2400" i="1">
                        <a:latin typeface="Cambria Math"/>
                      </a:rPr>
                      <m:t>𝑉</m:t>
                    </m:r>
                    <m:r>
                      <a:rPr lang="en-US" sz="2400" i="1">
                        <a:latin typeface="Cambria Math"/>
                      </a:rPr>
                      <m:t>∠150°</m:t>
                    </m:r>
                  </m:oMath>
                </a14:m>
                <a:r>
                  <a:rPr lang="en-US" sz="2400" dirty="0" smtClean="0"/>
                  <a:t>		</a:t>
                </a:r>
                <a:r>
                  <a:rPr lang="en-US" sz="2400" dirty="0" smtClean="0">
                    <a:latin typeface="Times New Roman" pitchFamily="18" charset="0"/>
                    <a:cs typeface="Times New Roman" pitchFamily="18" charset="0"/>
                  </a:rPr>
                  <a:t>(7)</a:t>
                </a:r>
                <a:endParaRPr lang="en-US" sz="24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762000"/>
                <a:ext cx="9144000" cy="5731826"/>
              </a:xfrm>
              <a:prstGeom prst="rect">
                <a:avLst/>
              </a:prstGeom>
              <a:blipFill rotWithShape="1">
                <a:blip r:embed="rId2"/>
                <a:stretch>
                  <a:fillRect l="-867" b="-13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28315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 Three Phase Transformer Banks</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Figure 3.0 defines the various voltages and currents of all transformer banks with source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and load side </a:t>
                </a:r>
                <a:r>
                  <a:rPr lang="en-US" dirty="0" smtClean="0">
                    <a:latin typeface="Times New Roman" pitchFamily="18" charset="0"/>
                    <a:cs typeface="Times New Roman" pitchFamily="18" charset="0"/>
                  </a:rPr>
                  <a:t>‘</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p>
              <a:p>
                <a:pPr marL="342900" lvl="2" indent="-342900">
                  <a:buFont typeface="Wingdings" pitchFamily="2" charset="2"/>
                  <a:buChar char="Ø"/>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notation is such that upper-case letters refer to the </a:t>
                </a:r>
                <a:r>
                  <a:rPr lang="en-US" sz="2400" i="1" dirty="0" smtClean="0">
                    <a:latin typeface="Times New Roman" pitchFamily="18" charset="0"/>
                    <a:cs typeface="Times New Roman" pitchFamily="18" charset="0"/>
                  </a:rPr>
                  <a:t>source</a:t>
                </a:r>
                <a:r>
                  <a:rPr lang="en-US" sz="2400" dirty="0" smtClean="0">
                    <a:latin typeface="Times New Roman" pitchFamily="18" charset="0"/>
                    <a:cs typeface="Times New Roman" pitchFamily="18" charset="0"/>
                  </a:rPr>
                  <a:t> side and lower-case letters refer to the </a:t>
                </a:r>
                <a:r>
                  <a:rPr lang="en-US" sz="2400" i="1" dirty="0" smtClean="0">
                    <a:latin typeface="Times New Roman" pitchFamily="18" charset="0"/>
                    <a:cs typeface="Times New Roman" pitchFamily="18" charset="0"/>
                  </a:rPr>
                  <a:t>load</a:t>
                </a:r>
                <a:r>
                  <a:rPr lang="en-US" sz="2400" dirty="0" smtClean="0">
                    <a:latin typeface="Times New Roman" pitchFamily="18" charset="0"/>
                    <a:cs typeface="Times New Roman" pitchFamily="18" charset="0"/>
                  </a:rPr>
                  <a:t> side of the bank </a:t>
                </a: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2831544"/>
              </a:xfrm>
              <a:prstGeom prst="rect">
                <a:avLst/>
              </a:prstGeom>
              <a:blipFill rotWithShape="1">
                <a:blip r:embed="rId3"/>
                <a:stretch>
                  <a:fillRect l="-867" t="-2155" r="-1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5" name="Rectangle 4"/>
              <p:cNvSpPr/>
              <p:nvPr/>
            </p:nvSpPr>
            <p:spPr>
              <a:xfrm>
                <a:off x="152400" y="5486400"/>
                <a:ext cx="43434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by 30 degrees</a:t>
                </a:r>
              </a:p>
            </p:txBody>
          </p:sp>
        </mc:Choice>
        <mc:Fallback xmlns="">
          <p:sp>
            <p:nvSpPr>
              <p:cNvPr id="5" name="Rectangle 4"/>
              <p:cNvSpPr>
                <a:spLocks noRot="1" noChangeAspect="1" noMove="1" noResize="1" noEditPoints="1" noAdjustHandles="1" noChangeArrowheads="1" noChangeShapeType="1" noTextEdit="1"/>
              </p:cNvSpPr>
              <p:nvPr/>
            </p:nvSpPr>
            <p:spPr>
              <a:xfrm>
                <a:off x="152400" y="5486400"/>
                <a:ext cx="4343400" cy="1354217"/>
              </a:xfrm>
              <a:prstGeom prst="rect">
                <a:avLst/>
              </a:prstGeom>
              <a:blipFill rotWithShape="1">
                <a:blip r:embed="rId4"/>
                <a:stretch>
                  <a:fillRect l="-2104" t="-360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562600" y="5486400"/>
                <a:ext cx="3733800"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Step-Up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𝐴𝐵</m:t>
                        </m:r>
                      </m:sub>
                    </m:sSub>
                  </m:oMath>
                </a14:m>
                <a:r>
                  <a:rPr lang="en-US" sz="2400" dirty="0">
                    <a:latin typeface="Times New Roman" pitchFamily="18" charset="0"/>
                    <a:cs typeface="Times New Roman" pitchFamily="18" charset="0"/>
                  </a:rPr>
                  <a:t> by 30 degrees</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dirty="0">
                    <a:latin typeface="Times New Roman" pitchFamily="18" charset="0"/>
                    <a:cs typeface="Times New Roman" pitchFamily="18" charset="0"/>
                  </a:rPr>
                  <a:t> leads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𝐴</m:t>
                        </m:r>
                      </m:sub>
                    </m:sSub>
                  </m:oMath>
                </a14:m>
                <a:r>
                  <a:rPr lang="en-US" sz="2400" dirty="0">
                    <a:latin typeface="Times New Roman" pitchFamily="18" charset="0"/>
                    <a:cs typeface="Times New Roman" pitchFamily="18" charset="0"/>
                  </a:rPr>
                  <a:t> by 30 degrees</a:t>
                </a:r>
              </a:p>
            </p:txBody>
          </p:sp>
        </mc:Choice>
        <mc:Fallback xmlns="">
          <p:sp>
            <p:nvSpPr>
              <p:cNvPr id="8" name="Rectangle 7"/>
              <p:cNvSpPr>
                <a:spLocks noRot="1" noChangeAspect="1" noMove="1" noResize="1" noEditPoints="1" noAdjustHandles="1" noChangeArrowheads="1" noChangeShapeType="1" noTextEdit="1"/>
              </p:cNvSpPr>
              <p:nvPr/>
            </p:nvSpPr>
            <p:spPr>
              <a:xfrm>
                <a:off x="5562600" y="5486400"/>
                <a:ext cx="3733800" cy="1354217"/>
              </a:xfrm>
              <a:prstGeom prst="rect">
                <a:avLst/>
              </a:prstGeom>
              <a:blipFill rotWithShape="1">
                <a:blip r:embed="rId5"/>
                <a:stretch>
                  <a:fillRect l="-2614" t="-3604" b="-9459"/>
                </a:stretch>
              </a:blipFill>
            </p:spPr>
            <p:txBody>
              <a:bodyPr/>
              <a:lstStyle/>
              <a:p>
                <a:r>
                  <a:rPr lang="en-US">
                    <a:noFill/>
                  </a:rPr>
                  <a:t> </a:t>
                </a:r>
              </a:p>
            </p:txBody>
          </p:sp>
        </mc:Fallback>
      </mc:AlternateContent>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730" y="3276600"/>
            <a:ext cx="6693045" cy="2188488"/>
          </a:xfrm>
          <a:prstGeom prst="rect">
            <a:avLst/>
          </a:prstGeom>
        </p:spPr>
      </p:pic>
      <p:sp>
        <p:nvSpPr>
          <p:cNvPr id="10" name="TextBox 9"/>
          <p:cNvSpPr txBox="1"/>
          <p:nvPr/>
        </p:nvSpPr>
        <p:spPr>
          <a:xfrm>
            <a:off x="7625317" y="2895600"/>
            <a:ext cx="1671083"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3.0</a:t>
            </a:r>
            <a:endParaRPr lang="en-US" sz="2400" b="1"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0931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i="1" dirty="0" smtClean="0">
                        <a:latin typeface="Cambria Math"/>
                      </a:rPr>
                      <m:t>𝑛</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as a function of the voltages and currents at node </a:t>
                </a:r>
                <a14:m>
                  <m:oMath xmlns:m="http://schemas.openxmlformats.org/officeDocument/2006/math">
                    <m:r>
                      <a:rPr lang="en-US" i="1" dirty="0" smtClean="0">
                        <a:latin typeface="Cambria Math"/>
                      </a:rPr>
                      <m:t>𝑚</m:t>
                    </m:r>
                  </m:oMath>
                </a14:m>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are given by:</a:t>
                </a:r>
              </a:p>
              <a:p>
                <a:pPr marL="342900" lvl="2" indent="-342900">
                  <a:buFont typeface="Arial" pitchFamily="34" charset="0"/>
                  <a:buChar char="•"/>
                </a:pPr>
                <a:endParaRPr lang="en-US" sz="2200" dirty="0" smtClean="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𝑎</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𝑏</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(8)</a:t>
                </a:r>
              </a:p>
              <a:p>
                <a:pPr algn="ctr"/>
                <a:endParaRPr lang="en-US" sz="2200" dirty="0"/>
              </a:p>
              <a:p>
                <a:pPr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𝑐</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𝑑</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latin typeface="Times New Roman" pitchFamily="18" charset="0"/>
                    <a:cs typeface="Times New Roman" pitchFamily="18" charset="0"/>
                  </a:rPr>
                  <a:t>(9)</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voltages at node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as a function of the voltages at node </a:t>
                </a:r>
                <a14:m>
                  <m:oMath xmlns:m="http://schemas.openxmlformats.org/officeDocument/2006/math">
                    <m:r>
                      <a:rPr lang="en-US" i="1" dirty="0" smtClean="0">
                        <a:latin typeface="Cambria Math"/>
                      </a:rPr>
                      <m:t>𝑛</m:t>
                    </m:r>
                    <m:r>
                      <a:rPr lang="en-US" i="1" dirty="0" smtClean="0">
                        <a:latin typeface="Cambria Math"/>
                      </a:rPr>
                      <m:t> </m:t>
                    </m:r>
                  </m:oMath>
                </a14:m>
                <a:r>
                  <a:rPr lang="en-US" sz="2400" dirty="0" smtClean="0">
                    <a:latin typeface="Times New Roman" pitchFamily="18" charset="0"/>
                    <a:cs typeface="Times New Roman" pitchFamily="18" charset="0"/>
                  </a:rPr>
                  <a:t>and the </a:t>
                </a:r>
                <a:r>
                  <a:rPr lang="en-US" sz="2400" dirty="0">
                    <a:latin typeface="Times New Roman" pitchFamily="18" charset="0"/>
                    <a:cs typeface="Times New Roman" pitchFamily="18" charset="0"/>
                  </a:rPr>
                  <a:t>currents</a:t>
                </a:r>
                <a:r>
                  <a:rPr lang="en-US" sz="2400" dirty="0" smtClean="0">
                    <a:latin typeface="Times New Roman" pitchFamily="18" charset="0"/>
                    <a:cs typeface="Times New Roman" pitchFamily="18" charset="0"/>
                  </a:rPr>
                  <a:t> at node</a:t>
                </a:r>
                <a:r>
                  <a:rPr lang="en-US" dirty="0" smtClean="0"/>
                  <a:t> </a:t>
                </a:r>
                <a14:m>
                  <m:oMath xmlns:m="http://schemas.openxmlformats.org/officeDocument/2006/math">
                    <m:r>
                      <a:rPr lang="en-US" i="1" dirty="0" smtClean="0">
                        <a:latin typeface="Cambria Math"/>
                      </a:rPr>
                      <m:t>𝑚</m:t>
                    </m:r>
                  </m:oMath>
                </a14:m>
                <a:r>
                  <a:rPr lang="en-US" dirty="0" smtClean="0"/>
                  <a:t> </a:t>
                </a:r>
                <a:r>
                  <a:rPr lang="en-US" sz="2400" dirty="0" smtClean="0">
                    <a:latin typeface="Times New Roman" pitchFamily="18" charset="0"/>
                    <a:cs typeface="Times New Roman" pitchFamily="18" charset="0"/>
                  </a:rPr>
                  <a:t>are given by:</a:t>
                </a:r>
              </a:p>
              <a:p>
                <a:pPr marL="0" lvl="2" algn="ctr"/>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𝑎𝑏𝑐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𝐴</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𝐵</m:t>
                            </m:r>
                          </m:e>
                          <m:sub>
                            <m:r>
                              <a:rPr lang="en-US" sz="2200" i="1">
                                <a:latin typeface="Cambria Math"/>
                              </a:rPr>
                              <m:t>𝑡</m:t>
                            </m:r>
                          </m:sub>
                        </m:sSub>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m:t>
                            </m:r>
                          </m:e>
                          <m:sub>
                            <m:r>
                              <a:rPr lang="en-US" sz="2200" i="1">
                                <a:latin typeface="Cambria Math"/>
                              </a:rPr>
                              <m:t>𝑎𝑏𝑐</m:t>
                            </m:r>
                          </m:sub>
                        </m:sSub>
                      </m:e>
                    </m:d>
                  </m:oMath>
                </a14:m>
                <a:r>
                  <a:rPr lang="en-US" sz="2200" dirty="0"/>
                  <a:t>	</a:t>
                </a:r>
                <a:r>
                  <a:rPr lang="en-US" sz="2200" dirty="0" smtClean="0"/>
                  <a:t>	</a:t>
                </a:r>
                <a:r>
                  <a:rPr lang="en-US" sz="2200" dirty="0" smtClean="0">
                    <a:latin typeface="Times New Roman" pitchFamily="18" charset="0"/>
                    <a:cs typeface="Times New Roman" pitchFamily="18" charset="0"/>
                  </a:rPr>
                  <a:t>(10)</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09310"/>
              </a:xfrm>
              <a:prstGeom prst="rect">
                <a:avLst/>
              </a:prstGeom>
              <a:blipFill rotWithShape="1">
                <a:blip r:embed="rId3"/>
                <a:stretch>
                  <a:fillRect l="-867" t="-1032" r="-200" b="-10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99"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2" end="1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40175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Generalized Matrices </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401753"/>
              </a:xfrm>
              <a:prstGeom prst="rect">
                <a:avLst/>
              </a:prstGeom>
              <a:blipFill rotWithShape="1">
                <a:blip r:embed="rId3"/>
                <a:stretch>
                  <a:fillRect l="-867" t="-95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a:t>
            </a:r>
            <a:r>
              <a:rPr lang="en-US" sz="2400" dirty="0" smtClean="0">
                <a:latin typeface="Times New Roman" pitchFamily="18" charset="0"/>
                <a:cs typeface="Times New Roman" pitchFamily="18" charset="0"/>
              </a:rPr>
              <a:t>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40307"/>
          </a:xfrm>
          <a:prstGeom prst="rect">
            <a:avLst/>
          </a:prstGeom>
          <a:noFill/>
        </p:spPr>
        <p:txBody>
          <a:bodyPr wrap="square" rtlCol="0">
            <a:spAutoFit/>
          </a:bodyPr>
          <a:lstStyle/>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342900" lvl="2" indent="-342900">
              <a:buFont typeface="Wingdings" pitchFamily="2" charset="2"/>
              <a:buChar char="Ø"/>
            </a:pPr>
            <a:endParaRPr lang="en-US" sz="2400" dirty="0">
              <a:solidFill>
                <a:schemeClr val="tx1"/>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pPr marL="342900" lvl="2" indent="-342900">
              <a:buFont typeface="Wingdings" pitchFamily="2" charset="2"/>
              <a:buChar char="Ø"/>
            </a:pPr>
            <a:endParaRPr lang="en-US" sz="2400" dirty="0" smtClean="0">
              <a:solidFill>
                <a:schemeClr val="tx1"/>
              </a:solidFill>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Vb</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Vc</a:t>
            </a:r>
            <a:r>
              <a:rPr lang="en-US" sz="2400" dirty="0">
                <a:latin typeface="Times New Roman" pitchFamily="18" charset="0"/>
                <a:cs typeface="Times New Roman" pitchFamily="18" charset="0"/>
              </a:rPr>
              <a:t>. 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677656"/>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r>
              <a:rPr lang="en-US" sz="2400" dirty="0" err="1">
                <a:latin typeface="Times New Roman" pitchFamily="18" charset="0"/>
              </a:rPr>
              <a:t>V</a:t>
            </a:r>
            <a:r>
              <a:rPr lang="en-US" sz="2400" baseline="-25000" dirty="0" err="1">
                <a:latin typeface="Times New Roman" pitchFamily="18" charset="0"/>
              </a:rPr>
              <a:t>a</a:t>
            </a:r>
            <a:r>
              <a:rPr lang="en-US" sz="240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a:t>
            </a:r>
            <a:r>
              <a:rPr lang="en-US" sz="2400" dirty="0">
                <a:latin typeface="Times New Roman" pitchFamily="18" charset="0"/>
              </a:rPr>
              <a:t>, and </a:t>
            </a:r>
            <a:r>
              <a:rPr lang="en-US" sz="2400" dirty="0" err="1">
                <a:latin typeface="Times New Roman" pitchFamily="18" charset="0"/>
              </a:rPr>
              <a:t>V</a:t>
            </a:r>
            <a:r>
              <a:rPr lang="en-US" sz="2400" baseline="-25000" dirty="0" err="1">
                <a:latin typeface="Times New Roman" pitchFamily="18" charset="0"/>
              </a:rPr>
              <a:t>c</a:t>
            </a:r>
            <a:r>
              <a:rPr lang="en-US" sz="2400" dirty="0">
                <a:latin typeface="Times New Roman" pitchFamily="18" charset="0"/>
              </a:rPr>
              <a:t> are V</a:t>
            </a:r>
            <a:r>
              <a:rPr lang="en-US" sz="2400" baseline="-25000" dirty="0">
                <a:latin typeface="Times New Roman" pitchFamily="18" charset="0"/>
              </a:rPr>
              <a:t>a1</a:t>
            </a:r>
            <a:r>
              <a:rPr lang="en-US" sz="2400" dirty="0">
                <a:latin typeface="Times New Roman" pitchFamily="18" charset="0"/>
              </a:rPr>
              <a:t>, V</a:t>
            </a:r>
            <a:r>
              <a:rPr lang="en-US" sz="2400" baseline="-25000" dirty="0">
                <a:latin typeface="Times New Roman" pitchFamily="18" charset="0"/>
              </a:rPr>
              <a:t>b1</a:t>
            </a:r>
            <a:r>
              <a:rPr lang="en-US" sz="2400" dirty="0">
                <a:latin typeface="Times New Roman" pitchFamily="18" charset="0"/>
              </a:rPr>
              <a:t>, and V</a:t>
            </a:r>
            <a:r>
              <a:rPr lang="en-US" sz="2400" baseline="-25000" dirty="0">
                <a:latin typeface="Times New Roman" pitchFamily="18" charset="0"/>
              </a:rPr>
              <a:t>c1</a:t>
            </a:r>
            <a:r>
              <a:rPr lang="en-US" sz="2400" dirty="0">
                <a:latin typeface="Times New Roman" pitchFamily="18" charset="0"/>
              </a:rPr>
              <a:t>, respectively. Similarly, the negative-sequence components are V</a:t>
            </a:r>
            <a:r>
              <a:rPr lang="en-US" sz="2400" baseline="-25000" dirty="0">
                <a:latin typeface="Times New Roman" pitchFamily="18" charset="0"/>
              </a:rPr>
              <a:t>a2</a:t>
            </a:r>
            <a:r>
              <a:rPr lang="en-US" sz="2400" dirty="0">
                <a:latin typeface="Times New Roman" pitchFamily="18" charset="0"/>
              </a:rPr>
              <a:t>, V</a:t>
            </a:r>
            <a:r>
              <a:rPr lang="en-US" sz="2400" baseline="-25000" dirty="0">
                <a:latin typeface="Times New Roman" pitchFamily="18" charset="0"/>
              </a:rPr>
              <a:t>b2</a:t>
            </a:r>
            <a:r>
              <a:rPr lang="en-US" sz="2400" dirty="0">
                <a:latin typeface="Times New Roman" pitchFamily="18" charset="0"/>
              </a:rPr>
              <a:t>, and V</a:t>
            </a:r>
            <a:r>
              <a:rPr lang="en-US" sz="2400" baseline="-25000" dirty="0">
                <a:latin typeface="Times New Roman" pitchFamily="18" charset="0"/>
              </a:rPr>
              <a:t>c2</a:t>
            </a:r>
            <a:r>
              <a:rPr lang="en-US" sz="2400" dirty="0">
                <a:latin typeface="Times New Roman" pitchFamily="18" charset="0"/>
              </a:rPr>
              <a:t>, and the zero-sequence components are V</a:t>
            </a:r>
            <a:r>
              <a:rPr lang="en-US" sz="2400" baseline="-25000" dirty="0">
                <a:latin typeface="Times New Roman" pitchFamily="18" charset="0"/>
              </a:rPr>
              <a:t>a0</a:t>
            </a:r>
            <a:r>
              <a:rPr lang="en-US" sz="2400" dirty="0">
                <a:latin typeface="Times New Roman" pitchFamily="18" charset="0"/>
              </a:rPr>
              <a:t>, V</a:t>
            </a:r>
            <a:r>
              <a:rPr lang="en-US" sz="2400" baseline="-25000" dirty="0">
                <a:latin typeface="Times New Roman" pitchFamily="18" charset="0"/>
              </a:rPr>
              <a:t>b0</a:t>
            </a:r>
            <a:r>
              <a:rPr lang="en-US" sz="2400" dirty="0">
                <a:latin typeface="Times New Roman" pitchFamily="18" charset="0"/>
              </a:rPr>
              <a:t>, and V</a:t>
            </a:r>
            <a:r>
              <a:rPr lang="en-US" sz="2400" baseline="-25000" dirty="0">
                <a:latin typeface="Times New Roman" pitchFamily="18" charset="0"/>
              </a:rPr>
              <a:t>c0</a:t>
            </a:r>
            <a:r>
              <a:rPr lang="en-US" sz="2400" dirty="0">
                <a:latin typeface="Times New Roman" pitchFamily="18" charset="0"/>
              </a:rPr>
              <a:t>, respectively </a:t>
            </a:r>
          </a:p>
          <a:p>
            <a:pPr marL="342900" lvl="2" indent="-342900">
              <a:buFont typeface="Wingdings" pitchFamily="2" charset="2"/>
              <a:buChar char="Ø"/>
            </a:pPr>
            <a:endParaRPr lang="en-US" sz="2400" dirty="0">
              <a:solidFill>
                <a:schemeClr val="tx1"/>
              </a:solidFill>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pSp>
        <p:nvGrpSpPr>
          <p:cNvPr id="5" name="Group 4"/>
          <p:cNvGrpSpPr/>
          <p:nvPr/>
        </p:nvGrpSpPr>
        <p:grpSpPr>
          <a:xfrm>
            <a:off x="76200" y="2920959"/>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Negative-sequence</a:t>
              </a:r>
            </a:p>
            <a:p>
              <a:pPr algn="ctr"/>
              <a:r>
                <a:rPr lang="en-US" sz="1200" i="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31" name="TextBox 30"/>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0" y="732388"/>
            <a:ext cx="91439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400" i="0" dirty="0">
                <a:latin typeface="Times New Roman" pitchFamily="18" charset="0"/>
              </a:rPr>
              <a:t>Since each of the original unbalanced </a:t>
            </a:r>
            <a:r>
              <a:rPr lang="en-US" sz="2400" i="0" dirty="0" err="1">
                <a:latin typeface="Times New Roman" pitchFamily="18" charset="0"/>
              </a:rPr>
              <a:t>phasors</a:t>
            </a:r>
            <a:r>
              <a:rPr lang="en-US" sz="2400" i="0" dirty="0">
                <a:latin typeface="Times New Roman" pitchFamily="18" charset="0"/>
              </a:rPr>
              <a:t> is the sum of its </a:t>
            </a:r>
            <a:endParaRPr lang="en-US" sz="2400" i="0" dirty="0" smtClean="0">
              <a:latin typeface="Times New Roman" pitchFamily="18" charset="0"/>
            </a:endParaRPr>
          </a:p>
          <a:p>
            <a:r>
              <a:rPr lang="en-US" sz="2400" i="0" dirty="0" smtClean="0">
                <a:latin typeface="Times New Roman" pitchFamily="18" charset="0"/>
              </a:rPr>
              <a:t>components, the original </a:t>
            </a:r>
            <a:r>
              <a:rPr lang="en-US" sz="2400" i="0" dirty="0" err="1" smtClean="0">
                <a:latin typeface="Times New Roman" pitchFamily="18" charset="0"/>
              </a:rPr>
              <a:t>phasors</a:t>
            </a:r>
            <a:r>
              <a:rPr lang="en-US" sz="2400" i="0" dirty="0" smtClean="0">
                <a:latin typeface="Times New Roman" pitchFamily="18" charset="0"/>
              </a:rPr>
              <a:t> expressed in terms of their </a:t>
            </a:r>
            <a:br>
              <a:rPr lang="en-US" sz="2400" i="0" dirty="0" smtClean="0">
                <a:latin typeface="Times New Roman" pitchFamily="18" charset="0"/>
              </a:rPr>
            </a:br>
            <a:r>
              <a:rPr lang="en-US" sz="2400" i="0" dirty="0" smtClean="0">
                <a:latin typeface="Times New Roman" pitchFamily="18" charset="0"/>
              </a:rPr>
              <a:t>components are</a:t>
            </a:r>
            <a:endParaRPr lang="en-US" sz="2400" i="0" dirty="0">
              <a:latin typeface="Times New Roman" pitchFamily="18" charset="0"/>
            </a:endParaRPr>
          </a:p>
        </p:txBody>
      </p:sp>
      <p:grpSp>
        <p:nvGrpSpPr>
          <p:cNvPr id="34" name="Group 6"/>
          <p:cNvGrpSpPr>
            <a:grpSpLocks/>
          </p:cNvGrpSpPr>
          <p:nvPr/>
        </p:nvGrpSpPr>
        <p:grpSpPr bwMode="auto">
          <a:xfrm>
            <a:off x="76200" y="3545035"/>
            <a:ext cx="8992237" cy="1330456"/>
            <a:chOff x="138" y="1640"/>
            <a:chExt cx="5296" cy="719"/>
          </a:xfrm>
        </p:grpSpPr>
        <p:sp>
          <p:nvSpPr>
            <p:cNvPr id="36" name="Text Box 4"/>
            <p:cNvSpPr txBox="1">
              <a:spLocks noChangeArrowheads="1"/>
            </p:cNvSpPr>
            <p:nvPr/>
          </p:nvSpPr>
          <p:spPr bwMode="auto">
            <a:xfrm>
              <a:off x="138" y="1640"/>
              <a:ext cx="5296" cy="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The number of unknown quantities can be reduced by expressing </a:t>
              </a:r>
              <a:endParaRPr lang="en-US" sz="2400" i="0" dirty="0" smtClean="0">
                <a:latin typeface="Times New Roman" pitchFamily="18" charset="0"/>
              </a:endParaRPr>
            </a:p>
            <a:p>
              <a:r>
                <a:rPr lang="en-US" sz="2400" i="0" dirty="0" smtClean="0">
                  <a:latin typeface="Times New Roman" pitchFamily="18" charset="0"/>
                </a:rPr>
                <a:t>each </a:t>
              </a:r>
              <a:r>
                <a:rPr lang="en-US" sz="2400" i="0" dirty="0">
                  <a:latin typeface="Times New Roman" pitchFamily="18" charset="0"/>
                </a:rPr>
                <a:t>component of </a:t>
              </a:r>
              <a:r>
                <a:rPr lang="en-US" sz="2400" dirty="0" err="1" smtClean="0">
                  <a:latin typeface="Times New Roman" pitchFamily="18" charset="0"/>
                </a:rPr>
                <a:t>V</a:t>
              </a:r>
              <a:r>
                <a:rPr lang="en-US" sz="2400" baseline="-25000" dirty="0" err="1" smtClean="0">
                  <a:latin typeface="Times New Roman" pitchFamily="18" charset="0"/>
                </a:rPr>
                <a:t>b</a:t>
              </a:r>
              <a:r>
                <a:rPr lang="en-US" sz="2400" i="0" baseline="-25000" dirty="0" smtClean="0">
                  <a:latin typeface="Times New Roman" pitchFamily="18" charset="0"/>
                </a:rPr>
                <a:t> </a:t>
              </a:r>
              <a:r>
                <a:rPr lang="en-US" sz="2400" i="0" dirty="0">
                  <a:latin typeface="Times New Roman" pitchFamily="18" charset="0"/>
                </a:rPr>
                <a:t>and </a:t>
              </a:r>
              <a:r>
                <a:rPr lang="en-US" sz="2400" dirty="0" err="1">
                  <a:latin typeface="Times New Roman" pitchFamily="18" charset="0"/>
                </a:rPr>
                <a:t>V</a:t>
              </a:r>
              <a:r>
                <a:rPr lang="en-US" sz="2400" baseline="-25000" dirty="0" err="1">
                  <a:latin typeface="Times New Roman" pitchFamily="18" charset="0"/>
                </a:rPr>
                <a:t>c</a:t>
              </a:r>
              <a:r>
                <a:rPr lang="en-US" sz="2400" i="0" dirty="0">
                  <a:latin typeface="Times New Roman" pitchFamily="18" charset="0"/>
                </a:rPr>
                <a:t> as the product of </a:t>
              </a:r>
              <a:r>
                <a:rPr lang="en-US" sz="2400" dirty="0" err="1">
                  <a:latin typeface="Times New Roman" pitchFamily="18" charset="0"/>
                </a:rPr>
                <a:t>V</a:t>
              </a:r>
              <a:r>
                <a:rPr lang="en-US" sz="2400" baseline="-25000" dirty="0" err="1">
                  <a:latin typeface="Times New Roman" pitchFamily="18" charset="0"/>
                </a:rPr>
                <a:t>a</a:t>
              </a:r>
              <a:r>
                <a:rPr lang="en-US" sz="24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3686870857"/>
                </p:ext>
              </p:extLst>
            </p:nvPr>
          </p:nvGraphicFramePr>
          <p:xfrm>
            <a:off x="1080" y="2020"/>
            <a:ext cx="800" cy="257"/>
          </p:xfrm>
          <a:graphic>
            <a:graphicData uri="http://schemas.openxmlformats.org/presentationml/2006/ole">
              <mc:AlternateContent xmlns:mc="http://schemas.openxmlformats.org/markup-compatibility/2006">
                <mc:Choice xmlns:v="urn:schemas-microsoft-com:vml" Requires="v">
                  <p:oleObj spid="_x0000_s8215"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1080" y="2020"/>
                          <a:ext cx="800"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3573279742"/>
              </p:ext>
            </p:extLst>
          </p:nvPr>
        </p:nvGraphicFramePr>
        <p:xfrm>
          <a:off x="2743200" y="4875490"/>
          <a:ext cx="2973898" cy="1628493"/>
        </p:xfrm>
        <a:graphic>
          <a:graphicData uri="http://schemas.openxmlformats.org/presentationml/2006/ole">
            <mc:AlternateContent xmlns:mc="http://schemas.openxmlformats.org/markup-compatibility/2006">
              <mc:Choice xmlns:v="urn:schemas-microsoft-com:vml" Requires="v">
                <p:oleObj spid="_x0000_s8216"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2743200" y="4875490"/>
                        <a:ext cx="2973898" cy="1628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302982128"/>
              </p:ext>
            </p:extLst>
          </p:nvPr>
        </p:nvGraphicFramePr>
        <p:xfrm>
          <a:off x="2662710" y="1795771"/>
          <a:ext cx="2292981" cy="1389741"/>
        </p:xfrm>
        <a:graphic>
          <a:graphicData uri="http://schemas.openxmlformats.org/presentationml/2006/ole">
            <mc:AlternateContent xmlns:mc="http://schemas.openxmlformats.org/markup-compatibility/2006">
              <mc:Choice xmlns:v="urn:schemas-microsoft-com:vml" Requires="v">
                <p:oleObj spid="_x0000_s8217"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2662710" y="1795771"/>
                        <a:ext cx="2292981" cy="1389741"/>
                      </a:xfrm>
                      <a:prstGeom prst="rect">
                        <a:avLst/>
                      </a:prstGeom>
                      <a:noFill/>
                      <a:ln>
                        <a:noFill/>
                      </a:ln>
                      <a:effectLst/>
                    </p:spPr>
                  </p:pic>
                </p:oleObj>
              </mc:Fallback>
            </mc:AlternateContent>
          </a:graphicData>
        </a:graphic>
      </p:graphicFrame>
      <p:sp>
        <p:nvSpPr>
          <p:cNvPr id="39" name="TextBox 38"/>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113</a:t>
            </a:fld>
            <a:endParaRPr lang="en-US"/>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4052741875"/>
              </p:ext>
            </p:extLst>
          </p:nvPr>
        </p:nvGraphicFramePr>
        <p:xfrm>
          <a:off x="304800" y="1879600"/>
          <a:ext cx="2578100" cy="1397000"/>
        </p:xfrm>
        <a:graphic>
          <a:graphicData uri="http://schemas.openxmlformats.org/presentationml/2006/ole">
            <mc:AlternateContent xmlns:mc="http://schemas.openxmlformats.org/markup-compatibility/2006">
              <mc:Choice xmlns:v="urn:schemas-microsoft-com:vml" Requires="v">
                <p:oleObj spid="_x0000_s9246"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304800" y="1879600"/>
                        <a:ext cx="25781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3"/>
          <p:cNvSpPr txBox="1">
            <a:spLocks noChangeArrowheads="1"/>
          </p:cNvSpPr>
          <p:nvPr/>
        </p:nvSpPr>
        <p:spPr bwMode="auto">
          <a:xfrm>
            <a:off x="330192" y="1062335"/>
            <a:ext cx="5989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i="0" dirty="0">
                <a:latin typeface="Times New Roman" pitchFamily="18" charset="0"/>
              </a:rPr>
              <a:t>Symmetrical component equations for voltages</a:t>
            </a:r>
          </a:p>
        </p:txBody>
      </p:sp>
      <p:sp>
        <p:nvSpPr>
          <p:cNvPr id="18" name="Text Box 4"/>
          <p:cNvSpPr txBox="1">
            <a:spLocks noChangeArrowheads="1"/>
          </p:cNvSpPr>
          <p:nvPr/>
        </p:nvSpPr>
        <p:spPr bwMode="auto">
          <a:xfrm>
            <a:off x="3009909" y="2163031"/>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graphicFrame>
        <p:nvGraphicFramePr>
          <p:cNvPr id="19" name="Object 3"/>
          <p:cNvGraphicFramePr>
            <a:graphicFrameLocks noChangeAspect="1"/>
          </p:cNvGraphicFramePr>
          <p:nvPr>
            <p:extLst>
              <p:ext uri="{D42A27DB-BD31-4B8C-83A1-F6EECF244321}">
                <p14:modId xmlns:p14="http://schemas.microsoft.com/office/powerpoint/2010/main" val="3242858060"/>
              </p:ext>
            </p:extLst>
          </p:nvPr>
        </p:nvGraphicFramePr>
        <p:xfrm>
          <a:off x="4724418" y="1843103"/>
          <a:ext cx="4165600" cy="1346200"/>
        </p:xfrm>
        <a:graphic>
          <a:graphicData uri="http://schemas.openxmlformats.org/presentationml/2006/ole">
            <mc:AlternateContent xmlns:mc="http://schemas.openxmlformats.org/markup-compatibility/2006">
              <mc:Choice xmlns:v="urn:schemas-microsoft-com:vml" Requires="v">
                <p:oleObj spid="_x0000_s9247"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724418" y="1843103"/>
                        <a:ext cx="41656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12"/>
          <p:cNvSpPr>
            <a:spLocks noChangeArrowheads="1"/>
          </p:cNvSpPr>
          <p:nvPr/>
        </p:nvSpPr>
        <p:spPr bwMode="auto">
          <a:xfrm>
            <a:off x="3276609" y="2624696"/>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5"/>
          <p:cNvSpPr txBox="1">
            <a:spLocks noChangeArrowheads="1"/>
          </p:cNvSpPr>
          <p:nvPr/>
        </p:nvSpPr>
        <p:spPr bwMode="auto">
          <a:xfrm>
            <a:off x="1134551" y="3903179"/>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2716116038"/>
              </p:ext>
            </p:extLst>
          </p:nvPr>
        </p:nvGraphicFramePr>
        <p:xfrm>
          <a:off x="2034664" y="4049229"/>
          <a:ext cx="2057400" cy="1346200"/>
        </p:xfrm>
        <a:graphic>
          <a:graphicData uri="http://schemas.openxmlformats.org/presentationml/2006/ole">
            <mc:AlternateContent xmlns:mc="http://schemas.openxmlformats.org/markup-compatibility/2006">
              <mc:Choice xmlns:v="urn:schemas-microsoft-com:vml" Requires="v">
                <p:oleObj spid="_x0000_s9248"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034664" y="4049229"/>
                        <a:ext cx="20574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236736631"/>
              </p:ext>
            </p:extLst>
          </p:nvPr>
        </p:nvGraphicFramePr>
        <p:xfrm>
          <a:off x="4352414" y="4009542"/>
          <a:ext cx="2489200" cy="1346200"/>
        </p:xfrm>
        <a:graphic>
          <a:graphicData uri="http://schemas.openxmlformats.org/presentationml/2006/ole">
            <mc:AlternateContent xmlns:mc="http://schemas.openxmlformats.org/markup-compatibility/2006">
              <mc:Choice xmlns:v="urn:schemas-microsoft-com:vml" Requires="v">
                <p:oleObj spid="_x0000_s9249"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352414" y="4009542"/>
                        <a:ext cx="24892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12" name="TextBox 1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 Symmetrical Components</a:t>
            </a:r>
            <a:endParaRPr lang="en-US" sz="3200" dirty="0">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919729789"/>
              </p:ext>
            </p:extLst>
          </p:nvPr>
        </p:nvGraphicFramePr>
        <p:xfrm>
          <a:off x="2133600" y="1025098"/>
          <a:ext cx="4584700" cy="1346200"/>
        </p:xfrm>
        <a:graphic>
          <a:graphicData uri="http://schemas.openxmlformats.org/presentationml/2006/ole">
            <mc:AlternateContent xmlns:mc="http://schemas.openxmlformats.org/markup-compatibility/2006">
              <mc:Choice xmlns:v="urn:schemas-microsoft-com:vml" Requires="v">
                <p:oleObj spid="_x0000_s10256"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133600" y="1025098"/>
                        <a:ext cx="458470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9"/>
          <p:cNvSpPr txBox="1">
            <a:spLocks noChangeArrowheads="1"/>
          </p:cNvSpPr>
          <p:nvPr/>
        </p:nvSpPr>
        <p:spPr bwMode="auto">
          <a:xfrm>
            <a:off x="8467" y="5105400"/>
            <a:ext cx="9144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r>
              <a:rPr lang="en-US" sz="2400" dirty="0" err="1" smtClean="0">
                <a:latin typeface="Times New Roman" pitchFamily="18" charset="0"/>
              </a:rPr>
              <a:t>V</a:t>
            </a:r>
            <a:r>
              <a:rPr lang="en-US" sz="2400" baseline="-25000" dirty="0" err="1" smtClean="0">
                <a:latin typeface="Times New Roman" pitchFamily="18" charset="0"/>
              </a:rPr>
              <a:t>ab</a:t>
            </a:r>
            <a:r>
              <a:rPr lang="en-US" sz="2400" i="0" dirty="0">
                <a:latin typeface="Times New Roman" pitchFamily="18" charset="0"/>
              </a:rPr>
              <a:t>, </a:t>
            </a:r>
            <a:r>
              <a:rPr lang="en-US" sz="2400" dirty="0" err="1">
                <a:latin typeface="Times New Roman" pitchFamily="18" charset="0"/>
              </a:rPr>
              <a:t>V</a:t>
            </a:r>
            <a:r>
              <a:rPr lang="en-US" sz="2400" baseline="-25000" dirty="0" err="1">
                <a:latin typeface="Times New Roman" pitchFamily="18" charset="0"/>
              </a:rPr>
              <a:t>bc</a:t>
            </a:r>
            <a:r>
              <a:rPr lang="en-US" sz="2400" i="0" dirty="0">
                <a:latin typeface="Times New Roman" pitchFamily="18" charset="0"/>
              </a:rPr>
              <a:t>, and </a:t>
            </a:r>
            <a:r>
              <a:rPr lang="en-US" sz="2400" dirty="0" err="1" smtClean="0">
                <a:latin typeface="Times New Roman" pitchFamily="18" charset="0"/>
              </a:rPr>
              <a:t>V</a:t>
            </a:r>
            <a:r>
              <a:rPr lang="en-US" sz="2400" baseline="-25000" dirty="0" err="1" smtClean="0">
                <a:latin typeface="Times New Roman" pitchFamily="18" charset="0"/>
              </a:rPr>
              <a:t>ca</a:t>
            </a:r>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8836201"/>
              </p:ext>
            </p:extLst>
          </p:nvPr>
        </p:nvGraphicFramePr>
        <p:xfrm>
          <a:off x="2705100" y="2527303"/>
          <a:ext cx="2844800" cy="2374900"/>
        </p:xfrm>
        <a:graphic>
          <a:graphicData uri="http://schemas.openxmlformats.org/presentationml/2006/ole">
            <mc:AlternateContent xmlns:mc="http://schemas.openxmlformats.org/markup-compatibility/2006">
              <mc:Choice xmlns:v="urn:schemas-microsoft-com:vml" Requires="v">
                <p:oleObj spid="_x0000_s10257" name="Equation" r:id="rId6" imgW="2844720" imgH="2374560" progId="Equation.DSMT4">
                  <p:embed/>
                </p:oleObj>
              </mc:Choice>
              <mc:Fallback>
                <p:oleObj name="Equation" r:id="rId6" imgW="2844720" imgH="2374560" progId="Equation.DSMT4">
                  <p:embed/>
                  <p:pic>
                    <p:nvPicPr>
                      <p:cNvPr id="0" name=""/>
                      <p:cNvPicPr>
                        <a:picLocks noChangeAspect="1" noChangeArrowheads="1"/>
                      </p:cNvPicPr>
                      <p:nvPr/>
                    </p:nvPicPr>
                    <p:blipFill>
                      <a:blip r:embed="rId7"/>
                      <a:srcRect/>
                      <a:stretch>
                        <a:fillRect/>
                      </a:stretch>
                    </p:blipFill>
                    <p:spPr bwMode="auto">
                      <a:xfrm>
                        <a:off x="2705100" y="2527303"/>
                        <a:ext cx="2844800" cy="237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7708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457200" lvl="4"/>
            <a:endParaRPr lang="en-US" sz="2000"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1. The </a:t>
            </a:r>
            <a:r>
              <a:rPr lang="en-US" sz="2400" b="1" u="sng" dirty="0">
                <a:latin typeface="Times New Roman" pitchFamily="18" charset="0"/>
                <a:cs typeface="Times New Roman" pitchFamily="18" charset="0"/>
              </a:rPr>
              <a:t>Delta-Grounded Wye Step Down Connection</a:t>
            </a: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in a distribution substation serving a four-wire wye feeder </a:t>
            </a:r>
            <a:r>
              <a:rPr lang="en-US" sz="2400" dirty="0" smtClean="0">
                <a:latin typeface="Times New Roman" pitchFamily="18" charset="0"/>
                <a:cs typeface="Times New Roman" pitchFamily="18" charset="0"/>
              </a:rPr>
              <a:t>system.</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t>
            </a:r>
            <a:r>
              <a:rPr lang="en-US" sz="2400" dirty="0">
                <a:latin typeface="Times New Roman" pitchFamily="18" charset="0"/>
                <a:cs typeface="Times New Roman" pitchFamily="18" charset="0"/>
              </a:rPr>
              <a:t>application is to provide service to a load that is primarily single-phase, since three single-phase circuits are </a:t>
            </a:r>
            <a:r>
              <a:rPr lang="en-US" sz="24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457200" lvl="4"/>
            <a:r>
              <a:rPr lang="en-US" sz="2400" b="1" u="sng" dirty="0" smtClean="0">
                <a:latin typeface="Times New Roman" pitchFamily="18" charset="0"/>
                <a:cs typeface="Times New Roman" pitchFamily="18" charset="0"/>
              </a:rPr>
              <a:t>2. The Ungrounded </a:t>
            </a:r>
            <a:r>
              <a:rPr lang="en-US" sz="2400" b="1" u="sng" dirty="0">
                <a:latin typeface="Times New Roman" pitchFamily="18" charset="0"/>
                <a:cs typeface="Times New Roman" pitchFamily="18" charset="0"/>
              </a:rPr>
              <a:t>Wye </a:t>
            </a:r>
            <a:r>
              <a:rPr lang="en-US" sz="2400" b="1" u="sng" dirty="0" smtClean="0">
                <a:latin typeface="Times New Roman" pitchFamily="18" charset="0"/>
                <a:cs typeface="Times New Roman" pitchFamily="18" charset="0"/>
              </a:rPr>
              <a:t>Delta Connection</a:t>
            </a:r>
            <a:endParaRPr lang="en-US" sz="2400" b="1" u="sng"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a:t>
            </a:r>
            <a:r>
              <a:rPr lang="en-US" sz="2400" dirty="0">
                <a:latin typeface="Times New Roman" pitchFamily="18" charset="0"/>
                <a:cs typeface="Times New Roman" pitchFamily="18" charset="0"/>
              </a:rPr>
              <a:t>used </a:t>
            </a:r>
            <a:r>
              <a:rPr lang="en-US" sz="24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26306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endParaRPr lang="en-US" sz="1100" dirty="0" smtClean="0"/>
          </a:p>
          <a:p>
            <a:pPr marL="457200" lvl="4"/>
            <a:endParaRPr lang="en-US" sz="2000"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3. The Grounded Wye-Grounded Wye Connection</a:t>
            </a:r>
          </a:p>
          <a:p>
            <a:pPr marL="342900" indent="-342900">
              <a:buFont typeface="Wingdings" pitchFamily="2" charset="2"/>
              <a:buChar char="Ø"/>
            </a:pPr>
            <a:r>
              <a:rPr lang="en-US" sz="2400" dirty="0" smtClean="0">
                <a:latin typeface="Times New Roman" pitchFamily="18" charset="0"/>
                <a:cs typeface="Times New Roman" pitchFamily="18" charset="0"/>
              </a:rPr>
              <a:t>Primarily used to supply single-phase and three-phase loads on four-wire </a:t>
            </a:r>
            <a:r>
              <a:rPr lang="en-US" sz="2400" dirty="0" err="1" smtClean="0">
                <a:latin typeface="Times New Roman" pitchFamily="18" charset="0"/>
                <a:cs typeface="Times New Roman" pitchFamily="18" charset="0"/>
              </a:rPr>
              <a:t>multigrounded</a:t>
            </a:r>
            <a:r>
              <a:rPr lang="en-US" sz="2400" dirty="0" smtClean="0">
                <a:latin typeface="Times New Roman" pitchFamily="18" charset="0"/>
                <a:cs typeface="Times New Roman" pitchFamily="18" charset="0"/>
              </a:rPr>
              <a:t> systems.</a:t>
            </a:r>
          </a:p>
          <a:p>
            <a:pPr lvl="1"/>
            <a:endParaRPr lang="en-US" sz="2400" b="1" u="sng" dirty="0" smtClean="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4. The </a:t>
            </a:r>
            <a:r>
              <a:rPr lang="en-US" sz="2400" b="1" u="sng" dirty="0">
                <a:latin typeface="Times New Roman" pitchFamily="18" charset="0"/>
                <a:cs typeface="Times New Roman" pitchFamily="18" charset="0"/>
              </a:rPr>
              <a:t>Delta-Delta  </a:t>
            </a:r>
            <a:r>
              <a:rPr lang="en-US" sz="2400" b="1" u="sng" dirty="0" smtClean="0">
                <a:latin typeface="Times New Roman" pitchFamily="18" charset="0"/>
                <a:cs typeface="Times New Roman" pitchFamily="18" charset="0"/>
              </a:rPr>
              <a:t>Connection</a:t>
            </a:r>
          </a:p>
          <a:p>
            <a:pPr marL="342900" indent="-342900">
              <a:buFont typeface="Wingdings" pitchFamily="2" charset="2"/>
              <a:buChar char="Ø"/>
            </a:pPr>
            <a:r>
              <a:rPr lang="en-US" sz="2400" dirty="0">
                <a:latin typeface="Times New Roman" pitchFamily="18" charset="0"/>
                <a:cs typeface="Times New Roman" pitchFamily="18" charset="0"/>
              </a:rPr>
              <a:t>Primarily used </a:t>
            </a:r>
            <a:r>
              <a:rPr lang="en-US" sz="24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pPr lvl="1"/>
            <a:r>
              <a:rPr lang="en-US" sz="2400" b="1" u="sng" dirty="0" smtClean="0">
                <a:latin typeface="Times New Roman" pitchFamily="18" charset="0"/>
                <a:cs typeface="Times New Roman" pitchFamily="18" charset="0"/>
              </a:rPr>
              <a:t>5. Open </a:t>
            </a:r>
            <a:r>
              <a:rPr lang="en-US" sz="2400" b="1" u="sng" dirty="0">
                <a:latin typeface="Times New Roman" pitchFamily="18" charset="0"/>
                <a:cs typeface="Times New Roman" pitchFamily="18" charset="0"/>
              </a:rPr>
              <a:t>Wye-Open </a:t>
            </a:r>
            <a:r>
              <a:rPr lang="en-US" sz="2400" b="1" u="sng" dirty="0" smtClean="0">
                <a:latin typeface="Times New Roman" pitchFamily="18" charset="0"/>
                <a:cs typeface="Times New Roman" pitchFamily="18" charset="0"/>
              </a:rPr>
              <a:t>Delta</a:t>
            </a:r>
          </a:p>
          <a:p>
            <a:pPr marL="342900" indent="-342900">
              <a:buFont typeface="Wingdings" pitchFamily="2" charset="2"/>
              <a:buChar char="Ø"/>
            </a:pPr>
            <a:r>
              <a:rPr lang="en-US" sz="24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4190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51244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1" y="1358372"/>
            <a:ext cx="8853553" cy="5300246"/>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 y="533400"/>
            <a:ext cx="9144000" cy="6924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1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TextBox 4"/>
          <p:cNvSpPr txBox="1"/>
          <p:nvPr/>
        </p:nvSpPr>
        <p:spPr>
          <a:xfrm>
            <a:off x="3429000" y="6216134"/>
            <a:ext cx="1879477"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4.0</a:t>
            </a:r>
            <a:endParaRPr lang="en-US" sz="2400" b="1"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520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𝐴𝐵</m:t>
                                  </m:r>
                                </m:sub>
                              </m:sSub>
                            </m:e>
                          </m:mr>
                          <m:mr>
                            <m:e>
                              <m:sSub>
                                <m:sSubPr>
                                  <m:ctrlPr>
                                    <a:rPr lang="en-US" sz="2400" i="1">
                                      <a:latin typeface="Cambria Math"/>
                                    </a:rPr>
                                  </m:ctrlPr>
                                </m:sSubPr>
                                <m:e>
                                  <m:r>
                                    <a:rPr lang="en-US" sz="2400" i="1">
                                      <a:latin typeface="Cambria Math"/>
                                    </a:rPr>
                                    <m:t>𝑉</m:t>
                                  </m:r>
                                </m:e>
                                <m:sub>
                                  <m:r>
                                    <a:rPr lang="en-US" sz="2400" i="1">
                                      <a:latin typeface="Cambria Math"/>
                                    </a:rPr>
                                    <m:t>𝐵𝐶</m:t>
                                  </m:r>
                                </m:sub>
                              </m:sSub>
                            </m:e>
                          </m:mr>
                          <m:mr>
                            <m:e>
                              <m:sSub>
                                <m:sSubPr>
                                  <m:ctrlPr>
                                    <a:rPr lang="en-US" sz="2400" i="1">
                                      <a:latin typeface="Cambria Math"/>
                                    </a:rPr>
                                  </m:ctrlPr>
                                </m:sSubPr>
                                <m:e>
                                  <m:r>
                                    <a:rPr lang="en-US" sz="2400" i="1">
                                      <a:latin typeface="Cambria Math"/>
                                    </a:rPr>
                                    <m:t>𝑉</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(12)</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5201"/>
              </a:xfrm>
              <a:prstGeom prst="rect">
                <a:avLst/>
              </a:prstGeom>
              <a:blipFill rotWithShape="1">
                <a:blip r:embed="rId3"/>
                <a:stretch>
                  <a:fillRect l="-1000" t="-1036"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19060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0" lvl="2"/>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a:t>
                </a:r>
                <a:endParaRPr lang="en-US" sz="2400" dirty="0">
                  <a:latin typeface="Times New Roman" pitchFamily="18" charset="0"/>
                  <a:cs typeface="Times New Roman" pitchFamily="18" charset="0"/>
                </a:endParaRPr>
              </a:p>
              <a:p>
                <a:pPr marL="0" lvl="2"/>
                <a:r>
                  <a:rPr lang="en-US" sz="2400" dirty="0" smtClean="0"/>
                  <a:t>	</a:t>
                </a:r>
                <a:r>
                  <a:rPr lang="en-US" sz="2400" dirty="0">
                    <a:latin typeface="Times New Roman" pitchFamily="18" charset="0"/>
                    <a:cs typeface="Times New Roman" pitchFamily="18" charset="0"/>
                  </a:rPr>
                  <a:t>where</a:t>
                </a: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190605"/>
              </a:xfrm>
              <a:prstGeom prst="rect">
                <a:avLst/>
              </a:prstGeom>
              <a:blipFill rotWithShape="1">
                <a:blip r:embed="rId3"/>
                <a:stretch>
                  <a:fillRect l="-867" t="-9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21599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0854"/>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(16)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0854"/>
                <a:ext cx="9144000" cy="461665"/>
              </a:xfrm>
              <a:prstGeom prst="rect">
                <a:avLst/>
              </a:prstGeom>
              <a:blipFill rotWithShape="1">
                <a:blip r:embed="rId3"/>
                <a:stretch>
                  <a:fillRect t="-11842" b="-27632"/>
                </a:stretch>
              </a:blipFill>
            </p:spPr>
            <p:txBody>
              <a:bodyPr/>
              <a:lstStyle/>
              <a:p>
                <a:r>
                  <a:rPr lang="en-US">
                    <a:noFill/>
                  </a:rPr>
                  <a:t> </a:t>
                </a:r>
              </a:p>
            </p:txBody>
          </p:sp>
        </mc:Fallback>
      </mc:AlternateContent>
      <p:grpSp>
        <p:nvGrpSpPr>
          <p:cNvPr id="10" name="Group 9"/>
          <p:cNvGrpSpPr/>
          <p:nvPr/>
        </p:nvGrpSpPr>
        <p:grpSpPr>
          <a:xfrm>
            <a:off x="838200" y="4267200"/>
            <a:ext cx="7236833" cy="2084481"/>
            <a:chOff x="2333991" y="4267200"/>
            <a:chExt cx="4140942" cy="2084481"/>
          </a:xfrm>
        </p:grpSpPr>
        <mc:AlternateContent xmlns:mc="http://schemas.openxmlformats.org/markup-compatibility/2006" xmlns:a14="http://schemas.microsoft.com/office/drawing/2010/main">
          <mc:Choice Requires="a14">
            <p:sp>
              <p:nvSpPr>
                <p:cNvPr id="5" name="Rectangle 4"/>
                <p:cNvSpPr/>
                <p:nvPr/>
              </p:nvSpPr>
              <p:spPr>
                <a:xfrm>
                  <a:off x="3487030" y="4267200"/>
                  <a:ext cx="1800624" cy="2084481"/>
                </a:xfrm>
                <a:prstGeom prst="rect">
                  <a:avLst/>
                </a:prstGeom>
              </p:spPr>
              <p:txBody>
                <a:bodyPr wrap="none">
                  <a:spAutoFit/>
                </a:bodyPr>
                <a:lstStyle/>
                <a:p>
                  <a14:m>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dirty="0" smtClean="0"/>
                    <a:t>     </a:t>
                  </a:r>
                </a:p>
                <a:p>
                  <a:endParaRPr lang="en-US" sz="2400" dirty="0"/>
                </a:p>
                <a:p>
                  <a:r>
                    <a:rPr lang="en-US" sz="2400" dirty="0" smtClean="0"/>
                    <a:t>      </a:t>
                  </a:r>
                  <a14:m>
                    <m:oMath xmlns:m="http://schemas.openxmlformats.org/officeDocument/2006/math">
                      <m:sSub>
                        <m:sSubPr>
                          <m:ctrlPr>
                            <a:rPr lang="en-US" sz="2400" i="1">
                              <a:latin typeface="Cambria Math"/>
                            </a:rPr>
                          </m:ctrlPr>
                        </m:sSubPr>
                        <m:e>
                          <m:r>
                            <a:rPr lang="en-US" sz="2400" b="0" i="1" smtClean="0">
                              <a:latin typeface="Cambria Math"/>
                            </a:rPr>
                            <m:t>𝑎</m:t>
                          </m:r>
                        </m:e>
                        <m:sub>
                          <m:r>
                            <a:rPr lang="en-US" sz="2400" i="1">
                              <a:latin typeface="Cambria Math"/>
                            </a:rPr>
                            <m:t>𝑠</m:t>
                          </m:r>
                        </m:sub>
                      </m:sSub>
                      <m:r>
                        <a:rPr lang="en-US" sz="2400" i="1">
                          <a:latin typeface="Cambria Math"/>
                        </a:rPr>
                        <m:t>=1.0</m:t>
                      </m:r>
                      <m:r>
                        <a:rPr lang="en-US" sz="2400" i="1" smtClean="0">
                          <a:latin typeface="Cambria Math"/>
                        </a:rPr>
                        <m:t>∠</m:t>
                      </m:r>
                      <m:r>
                        <a:rPr lang="en-US" sz="2400" b="0" i="1" smtClean="0">
                          <a:latin typeface="Cambria Math"/>
                        </a:rPr>
                        <m:t> 120</m:t>
                      </m:r>
                    </m:oMath>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800624" cy="2084481"/>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a:t>
              </a:r>
              <a:endParaRPr lang="en-US" sz="2400" dirty="0">
                <a:latin typeface="Times New Roman" pitchFamily="18" charset="0"/>
                <a:cs typeface="Times New Roman" pitchFamily="18" charset="0"/>
              </a:endParaRPr>
            </a:p>
          </p:txBody>
        </p:sp>
      </p:grpSp>
      <p:sp>
        <p:nvSpPr>
          <p:cNvPr id="11" name="Slide Number Placeholder 10"/>
          <p:cNvSpPr>
            <a:spLocks noGrp="1"/>
          </p:cNvSpPr>
          <p:nvPr>
            <p:ph type="sldNum" sz="quarter" idx="12"/>
          </p:nvPr>
        </p:nvSpPr>
        <p:spPr/>
        <p:txBody>
          <a:bodyPr/>
          <a:lstStyle/>
          <a:p>
            <a:fld id="{B6F15528-21DE-4FAA-801E-634DDDAF4B2B}" type="slidenum">
              <a:rPr lang="en-US" smtClean="0"/>
              <a:pPr/>
              <a:t>123</a:t>
            </a:fld>
            <a:endParaRPr lang="en-US"/>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026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p>
              <a:p>
                <a:pPr marL="0" lvl="2" algn="ct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𝑉𝐿𝑁</m:t>
                                  </m:r>
                                </m:e>
                                <m:sub>
                                  <m:r>
                                    <a:rPr lang="en-US" sz="2400" i="1">
                                      <a:latin typeface="Cambria Math"/>
                                    </a:rPr>
                                    <m:t>0</m:t>
                                  </m:r>
                                </m:sub>
                              </m:sSub>
                            </m:e>
                          </m:mr>
                          <m:mr>
                            <m:e>
                              <m:sSub>
                                <m:sSubPr>
                                  <m:ctrlPr>
                                    <a:rPr lang="en-US" sz="2400" i="1">
                                      <a:latin typeface="Cambria Math"/>
                                    </a:rPr>
                                  </m:ctrlPr>
                                </m:sSubPr>
                                <m:e>
                                  <m:r>
                                    <a:rPr lang="en-US" sz="2400" i="1">
                                      <a:latin typeface="Cambria Math"/>
                                    </a:rPr>
                                    <m:t>𝑉𝐿𝑁</m:t>
                                  </m:r>
                                </m:e>
                                <m:sub>
                                  <m:r>
                                    <a:rPr lang="en-US" sz="2400" i="1">
                                      <a:latin typeface="Cambria Math"/>
                                    </a:rPr>
                                    <m:t>1</m:t>
                                  </m:r>
                                </m:sub>
                              </m:sSub>
                            </m:e>
                          </m:mr>
                          <m:mr>
                            <m:e>
                              <m:sSub>
                                <m:sSubPr>
                                  <m:ctrlPr>
                                    <a:rPr lang="en-US" sz="2400" i="1">
                                      <a:latin typeface="Cambria Math"/>
                                    </a:rPr>
                                  </m:ctrlPr>
                                </m:sSubPr>
                                <m:e>
                                  <m:r>
                                    <a:rPr lang="en-US" sz="2400" i="1">
                                      <a:latin typeface="Cambria Math"/>
                                    </a:rPr>
                                    <m:t>𝑉𝐿𝑁</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sSubSup>
                                <m:sSubSupPr>
                                  <m:ctrlPr>
                                    <a:rPr lang="en-US" sz="2400" i="1">
                                      <a:latin typeface="Cambria Math"/>
                                    </a:rPr>
                                  </m:ctrlPr>
                                </m:sSubSupPr>
                                <m:e>
                                  <m:r>
                                    <a:rPr lang="en-US" sz="2400" i="1">
                                      <a:latin typeface="Cambria Math"/>
                                    </a:rPr>
                                    <m:t>𝑡</m:t>
                                  </m:r>
                                </m:e>
                                <m:sub>
                                  <m:r>
                                    <a:rPr lang="en-US" sz="2400" i="1">
                                      <a:latin typeface="Cambria Math"/>
                                    </a:rPr>
                                    <m:t>𝑠</m:t>
                                  </m:r>
                                </m:sub>
                                <m:sup>
                                  <m:r>
                                    <a:rPr lang="en-US" sz="2400" i="1">
                                      <a:latin typeface="Cambria Math"/>
                                    </a:rPr>
                                    <m:t>∗</m:t>
                                  </m:r>
                                </m:sup>
                              </m:sSubSup>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𝑡</m:t>
                                  </m:r>
                                </m:e>
                                <m:sub>
                                  <m:r>
                                    <a:rPr lang="en-US" sz="2400" i="1">
                                      <a:latin typeface="Cambria Math"/>
                                    </a:rPr>
                                    <m:t>𝑠</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0</m:t>
                                  </m:r>
                                </m:sub>
                              </m:sSub>
                            </m:e>
                          </m:mr>
                          <m:mr>
                            <m:e>
                              <m:sSub>
                                <m:sSubPr>
                                  <m:ctrlPr>
                                    <a:rPr lang="en-US" sz="2400" i="1">
                                      <a:latin typeface="Cambria Math"/>
                                    </a:rPr>
                                  </m:ctrlPr>
                                </m:sSubPr>
                                <m:e>
                                  <m:r>
                                    <a:rPr lang="en-US" sz="2400" i="1">
                                      <a:latin typeface="Cambria Math"/>
                                    </a:rPr>
                                    <m:t>𝑉𝐿𝐿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𝑉𝐿𝐿</m:t>
                                  </m:r>
                                </m:e>
                                <m:sub>
                                  <m:r>
                                    <a:rPr lang="en-US" sz="2400" i="1">
                                      <a:latin typeface="Cambria Math"/>
                                    </a:rPr>
                                    <m:t>2</m:t>
                                  </m:r>
                                </m:sub>
                              </m:sSub>
                            </m:e>
                          </m:mr>
                        </m:m>
                      </m:e>
                    </m:d>
                  </m:oMath>
                </a14:m>
                <a:r>
                  <a:rPr lang="en-US" sz="2400" dirty="0" smtClean="0"/>
                  <a:t>      			</a:t>
                </a:r>
                <a:r>
                  <a:rPr lang="en-US" sz="2400" dirty="0" smtClean="0">
                    <a:latin typeface="Times New Roman" pitchFamily="18" charset="0"/>
                    <a:cs typeface="Times New Roman" pitchFamily="18" charset="0"/>
                  </a:rPr>
                  <a:t>(18)</a:t>
                </a:r>
                <a:endParaRPr lang="en-US" sz="24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r>
                      <a:rPr lang="en-US" sz="2400" i="1">
                        <a:latin typeface="Cambria Math"/>
                      </a:rPr>
                      <m:t>=</m:t>
                    </m:r>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400" dirty="0" smtClean="0">
                    <a:latin typeface="Times New Roman" pitchFamily="18" charset="0"/>
                    <a:cs typeface="Times New Roman" pitchFamily="18" charset="0"/>
                  </a:rPr>
                  <a:t>                </a:t>
                </a:r>
                <a:r>
                  <a:rPr lang="en-US" sz="2400" dirty="0" smtClean="0"/>
                  <a:t>			</a:t>
                </a:r>
                <a:r>
                  <a:rPr lang="en-US" sz="2400" dirty="0" smtClean="0">
                    <a:latin typeface="Times New Roman" pitchFamily="18" charset="0"/>
                    <a:cs typeface="Times New Roman" pitchFamily="18" charset="0"/>
                  </a:rPr>
                  <a:t>(19)</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𝑡</m:t>
                        </m:r>
                      </m:e>
                      <m:sub>
                        <m:r>
                          <a:rPr lang="en-US" sz="2400">
                            <a:latin typeface="Cambria Math"/>
                            <a:cs typeface="Times New Roman" pitchFamily="18" charset="0"/>
                          </a:rPr>
                          <m:t>𝑠</m:t>
                        </m:r>
                      </m:sub>
                    </m:sSub>
                    <m:r>
                      <a:rPr lang="en-US" sz="2400">
                        <a:latin typeface="Cambria Math"/>
                        <a:cs typeface="Times New Roman" pitchFamily="18" charset="0"/>
                      </a:rPr>
                      <m:t>=</m:t>
                    </m:r>
                    <m:f>
                      <m:fPr>
                        <m:ctrlPr>
                          <a:rPr lang="en-US" sz="2400" i="1">
                            <a:latin typeface="Cambria Math"/>
                            <a:cs typeface="Times New Roman" pitchFamily="18" charset="0"/>
                          </a:rPr>
                        </m:ctrlPr>
                      </m:fPr>
                      <m:num>
                        <m:r>
                          <a:rPr lang="en-US" sz="2400">
                            <a:latin typeface="Cambria Math"/>
                            <a:cs typeface="Times New Roman" pitchFamily="18" charset="0"/>
                          </a:rPr>
                          <m:t>1</m:t>
                        </m:r>
                      </m:num>
                      <m:den>
                        <m:rad>
                          <m:radPr>
                            <m:degHide m:val="on"/>
                            <m:ctrlPr>
                              <a:rPr lang="en-US" sz="2400" i="1">
                                <a:latin typeface="Cambria Math"/>
                                <a:cs typeface="Times New Roman" pitchFamily="18" charset="0"/>
                              </a:rPr>
                            </m:ctrlPr>
                          </m:radPr>
                          <m:deg/>
                          <m:e>
                            <m:r>
                              <a:rPr lang="en-US" sz="2400">
                                <a:latin typeface="Cambria Math"/>
                                <a:cs typeface="Times New Roman" pitchFamily="18" charset="0"/>
                              </a:rPr>
                              <m:t>3</m:t>
                            </m:r>
                          </m:e>
                        </m:rad>
                      </m:den>
                    </m:f>
                    <m:r>
                      <a:rPr lang="en-US" sz="2400" i="1" smtClean="0">
                        <a:latin typeface="Cambria Math"/>
                        <a:cs typeface="Times New Roman" pitchFamily="18" charset="0"/>
                      </a:rPr>
                      <m:t>∠</m:t>
                    </m:r>
                    <m:r>
                      <a:rPr lang="en-US" sz="2400" b="0" i="1" smtClean="0">
                        <a:latin typeface="Cambria Math"/>
                        <a:cs typeface="Times New Roman" pitchFamily="18" charset="0"/>
                      </a:rPr>
                      <m:t>30</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02642"/>
              </a:xfrm>
              <a:prstGeom prst="rect">
                <a:avLst/>
              </a:prstGeom>
              <a:blipFill rotWithShape="1">
                <a:blip r:embed="rId3"/>
                <a:stretch>
                  <a:fillRect l="-867" t="-1033" r="-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012</m:t>
                            </m:r>
                          </m:sub>
                        </m:sSub>
                      </m:e>
                    </m:d>
                  </m:oMath>
                </a14:m>
                <a:r>
                  <a:rPr lang="en-US" sz="2400" dirty="0"/>
                  <a:t>	</a:t>
                </a:r>
                <a:r>
                  <a:rPr lang="en-US" sz="2400" dirty="0" smtClean="0"/>
                  <a:t>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012</m:t>
                            </m:r>
                          </m:sub>
                        </m:sSub>
                      </m:e>
                    </m:d>
                  </m:oMath>
                </a14:m>
                <a:r>
                  <a:rPr lang="en-US" sz="2000" b="1" dirty="0">
                    <a:solidFill>
                      <a:srgbClr val="FF0000"/>
                    </a:solidFill>
                  </a:rPr>
                  <a:t>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933"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125</a:t>
            </a:fld>
            <a:endParaRPr lang="en-US"/>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2551" y="631883"/>
                <a:ext cx="9144000" cy="56240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latin typeface="Times New Roman" pitchFamily="18" charset="0"/>
                    <a:cs typeface="Times New Roman" pitchFamily="18" charset="0"/>
                  </a:rPr>
                  <a:t>(23)</a:t>
                </a:r>
              </a:p>
              <a:p>
                <a:pPr marL="0" lvl="1" indent="-457200" algn="ctr"/>
                <a:r>
                  <a:rPr lang="en-US" sz="2400" dirty="0" smtClean="0">
                    <a:latin typeface="Times New Roman" pitchFamily="18" charset="0"/>
                    <a:cs typeface="Times New Roman" pitchFamily="18" charset="0"/>
                  </a:rPr>
                  <a:t>where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r>
                          <a:rPr lang="en-US" sz="2400" i="1">
                            <a:latin typeface="Cambria Math"/>
                          </a:rPr>
                          <m:t>𝑊</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r>
                          <a:rPr lang="en-US" sz="2400" i="1">
                            <a:latin typeface="Cambria Math"/>
                          </a:rPr>
                          <m:t>𝑇</m:t>
                        </m:r>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2551" y="631883"/>
                <a:ext cx="9144000" cy="5624040"/>
              </a:xfrm>
              <a:prstGeom prst="rect">
                <a:avLst/>
              </a:prstGeom>
              <a:blipFill rotWithShape="1">
                <a:blip r:embed="rId3"/>
                <a:stretch>
                  <a:fillRect l="-933" t="-1085" r="-4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2551" y="631883"/>
                <a:ext cx="9144000" cy="48545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pPr marL="457200" lvl="3"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b="1" dirty="0">
                    <a:solidFill>
                      <a:srgbClr val="FF0000"/>
                    </a:solidFill>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2551" y="631883"/>
                <a:ext cx="9144000" cy="4854599"/>
              </a:xfrm>
              <a:prstGeom prst="rect">
                <a:avLst/>
              </a:prstGeom>
              <a:blipFill rotWithShape="1">
                <a:blip r:embed="rId3"/>
                <a:stretch>
                  <a:fillRect l="-933" t="-1256" b="-201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127</a:t>
            </a:fld>
            <a:endParaRPr lang="en-US"/>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419005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200" dirty="0" smtClean="0"/>
              </a:p>
              <a:p>
                <a:pPr marL="457200" lvl="3" algn="ct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ideal secondary voltages as a function of the secondary line-to-ground voltages and the secondary line currents 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(27)</a:t>
                </a:r>
              </a:p>
              <a:p>
                <a:pPr marL="457200" lvl="3"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smtClean="0">
                            <a:solidFill>
                              <a:schemeClr val="tx1"/>
                            </a:solidFill>
                            <a:latin typeface="Cambria Math"/>
                          </a:rPr>
                        </m:ctrlPr>
                      </m:dPr>
                      <m:e>
                        <m:m>
                          <m:mPr>
                            <m:mcs>
                              <m:mc>
                                <m:mcPr>
                                  <m:count m:val="3"/>
                                  <m:mcJc m:val="center"/>
                                </m:mcPr>
                              </m:mc>
                            </m:mcs>
                            <m:ctrlPr>
                              <a:rPr lang="en-US" sz="2400" i="1">
                                <a:solidFill>
                                  <a:schemeClr val="tx1"/>
                                </a:solidFill>
                                <a:latin typeface="Cambria Math"/>
                              </a:rPr>
                            </m:ctrlPr>
                          </m:mPr>
                          <m:mr>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𝑎</m:t>
                                  </m:r>
                                </m:sub>
                              </m:sSub>
                            </m:e>
                            <m:e>
                              <m:r>
                                <a:rPr lang="en-US" sz="2400" b="0" i="1">
                                  <a:solidFill>
                                    <a:schemeClr val="tx1"/>
                                  </a:solidFill>
                                  <a:latin typeface="Cambria Math"/>
                                </a:rPr>
                                <m:t>0</m:t>
                              </m:r>
                            </m:e>
                            <m:e>
                              <m:r>
                                <a:rPr lang="en-US" sz="2400" b="0" i="1">
                                  <a:solidFill>
                                    <a:schemeClr val="tx1"/>
                                  </a:solidFill>
                                  <a:latin typeface="Cambria Math"/>
                                </a:rPr>
                                <m:t>0</m:t>
                              </m:r>
                            </m:e>
                          </m:mr>
                          <m:mr>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𝑏</m:t>
                                  </m:r>
                                </m:sub>
                              </m:sSub>
                            </m:e>
                            <m:e>
                              <m:r>
                                <a:rPr lang="en-US" sz="2400" b="0" i="1">
                                  <a:solidFill>
                                    <a:schemeClr val="tx1"/>
                                  </a:solidFill>
                                  <a:latin typeface="Cambria Math"/>
                                </a:rPr>
                                <m:t>0</m:t>
                              </m:r>
                            </m:e>
                          </m:mr>
                          <m:mr>
                            <m:e>
                              <m:r>
                                <a:rPr lang="en-US" sz="2400" b="0" i="1">
                                  <a:solidFill>
                                    <a:schemeClr val="tx1"/>
                                  </a:solidFill>
                                  <a:latin typeface="Cambria Math"/>
                                </a:rPr>
                                <m:t>0</m:t>
                              </m:r>
                            </m:e>
                            <m:e>
                              <m:r>
                                <a:rPr lang="en-US" sz="2400" b="0" i="1">
                                  <a:solidFill>
                                    <a:schemeClr val="tx1"/>
                                  </a:solidFill>
                                  <a:latin typeface="Cambria Math"/>
                                </a:rPr>
                                <m:t>0</m:t>
                              </m:r>
                            </m:e>
                            <m:e>
                              <m:sSub>
                                <m:sSubPr>
                                  <m:ctrlPr>
                                    <a:rPr lang="en-US" sz="2400" i="1">
                                      <a:solidFill>
                                        <a:schemeClr val="tx1"/>
                                      </a:solidFill>
                                      <a:latin typeface="Cambria Math"/>
                                    </a:rPr>
                                  </m:ctrlPr>
                                </m:sSubPr>
                                <m:e>
                                  <m:r>
                                    <a:rPr lang="en-US" sz="2400" b="0" i="1">
                                      <a:solidFill>
                                        <a:schemeClr val="tx1"/>
                                      </a:solidFill>
                                      <a:latin typeface="Cambria Math"/>
                                    </a:rPr>
                                    <m:t>𝑍𝑡</m:t>
                                  </m:r>
                                </m:e>
                                <m:sub>
                                  <m:r>
                                    <a:rPr lang="en-US" sz="2400" b="0" i="1">
                                      <a:solidFill>
                                        <a:schemeClr val="tx1"/>
                                      </a:solidFill>
                                      <a:latin typeface="Cambria Math"/>
                                    </a:rPr>
                                    <m:t>𝑐</m:t>
                                  </m:r>
                                </m:sub>
                              </m:sSub>
                            </m:e>
                          </m:mr>
                        </m:m>
                      </m:e>
                    </m:d>
                  </m:oMath>
                </a14:m>
                <a:r>
                  <a:rPr lang="en-US" sz="2400" dirty="0" smtClean="0">
                    <a:solidFill>
                      <a:schemeClr val="tx1"/>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28)</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4190058"/>
              </a:xfrm>
              <a:prstGeom prst="rect">
                <a:avLst/>
              </a:prstGeom>
              <a:blipFill rotWithShape="1">
                <a:blip r:embed="rId3"/>
                <a:stretch>
                  <a:fillRect l="-867" t="-14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TextBox 2"/>
              <p:cNvSpPr txBox="1"/>
              <p:nvPr/>
            </p:nvSpPr>
            <p:spPr>
              <a:xfrm>
                <a:off x="0" y="762000"/>
                <a:ext cx="9144000" cy="48671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Wye Step Down Connection</a:t>
                </a:r>
              </a:p>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endParaRPr lang="en-US" sz="2400" dirty="0" smtClean="0"/>
              </a:p>
              <a:p>
                <a:endParaRPr lang="en-US" sz="2400" dirty="0"/>
              </a:p>
              <a:p>
                <a:pPr lvl="1"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m:t>
                                  </m:r>
                                </m:sub>
                              </m:sSub>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m:t>
                                  </m:r>
                                </m:sub>
                              </m:sSub>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m:t>
                                  </m:r>
                                </m:sub>
                              </m:sSub>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(30)</a:t>
                </a:r>
                <a:endParaRPr lang="en-US" sz="24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762000"/>
                <a:ext cx="9144000" cy="4867166"/>
              </a:xfrm>
              <a:prstGeom prst="rect">
                <a:avLst/>
              </a:prstGeom>
              <a:blipFill rotWithShape="1">
                <a:blip r:embed="rId2"/>
                <a:stretch>
                  <a:fillRect l="-867" t="-12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170099"/>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000" dirty="0" smtClean="0">
                <a:latin typeface="Times New Roman" pitchFamily="18" charset="0"/>
                <a:cs typeface="Times New Roman" pitchFamily="18" charset="0"/>
              </a:rPr>
              <a:t>Length of the conductor is one mile.</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a:t>
            </a:r>
            <a:r>
              <a:rPr lang="en-US" sz="2400" dirty="0" smtClean="0">
                <a:latin typeface="Times New Roman" pitchFamily="18" charset="0"/>
                <a:cs typeface="Times New Roman" pitchFamily="18" charset="0"/>
              </a:rPr>
              <a:t>by:</a:t>
            </a:r>
            <a:endParaRPr lang="en-US" sz="2400" dirty="0" smtClean="0">
              <a:latin typeface="Times New Roman" pitchFamily="18" charset="0"/>
              <a:cs typeface="Times New Roman" pitchFamily="18" charset="0"/>
            </a:endParaRPr>
          </a:p>
          <a:p>
            <a:pPr marL="342900" indent="-342900"/>
            <a:endParaRPr lang="en-US" dirty="0" smtClean="0"/>
          </a:p>
          <a:p>
            <a:pPr marL="342900" indent="-342900"/>
            <a:endParaRPr lang="en-US" dirty="0"/>
          </a:p>
        </p:txBody>
      </p:sp>
      <mc:AlternateContent xmlns:mc="http://schemas.openxmlformats.org/markup-compatibility/2006">
        <mc:Choice xmlns:a14="http://schemas.microsoft.com/office/drawing/2010/main"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a:t>
                </a:r>
                <a:r>
                  <a:rPr lang="en-US" sz="2000" dirty="0" smtClean="0">
                    <a:latin typeface="Times New Roman" pitchFamily="18" charset="0"/>
                    <a:cs typeface="Times New Roman" pitchFamily="18" charset="0"/>
                  </a:rPr>
                  <a:t>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9326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b="0" i="1">
                                <a:solidFill>
                                  <a:schemeClr val="tx1"/>
                                </a:solidFill>
                                <a:latin typeface="Cambria Math"/>
                              </a:rPr>
                              <m:t>𝑉𝐿𝐿</m:t>
                            </m:r>
                          </m:e>
                          <m:sub>
                            <m:r>
                              <a:rPr lang="en-US" sz="2400" b="0" i="1">
                                <a:solidFill>
                                  <a:schemeClr val="tx1"/>
                                </a:solidFill>
                                <a:latin typeface="Cambria Math"/>
                              </a:rPr>
                              <m:t>𝐴𝐵𝐶</m:t>
                            </m:r>
                          </m:sub>
                        </m:sSub>
                      </m:e>
                    </m:d>
                  </m:oMath>
                </a14:m>
                <a:r>
                  <a:rPr lang="en-US" sz="2400" dirty="0" smtClean="0">
                    <a:solidFill>
                      <a:schemeClr val="tx1"/>
                    </a:solidFill>
                  </a:rPr>
                  <a:t>     	</a:t>
                </a:r>
                <a:r>
                  <a:rPr lang="en-US" sz="24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(32)</a:t>
                </a: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(33)</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93262"/>
              </a:xfrm>
              <a:prstGeom prst="rect">
                <a:avLst/>
              </a:prstGeom>
              <a:blipFill rotWithShape="1">
                <a:blip r:embed="rId3"/>
                <a:stretch>
                  <a:fillRect l="-867" t="-1089" r="-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938" y="1361420"/>
                <a:ext cx="9134061" cy="4946932"/>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r>
                  <a:rPr lang="en-US" dirty="0" smtClean="0"/>
                  <a:t> </a:t>
                </a: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(34)</a:t>
                </a:r>
              </a:p>
              <a:p>
                <a:pPr marL="0" lvl="2" algn="ctr"/>
                <a:endParaRPr lang="en-US" sz="2400" dirty="0"/>
              </a:p>
              <a:p>
                <a:pPr marL="0" lvl="2" algn="ctr"/>
                <a:r>
                  <a:rPr lang="en-US" sz="2400" dirty="0">
                    <a:latin typeface="Times New Roman" pitchFamily="18" charset="0"/>
                    <a:cs typeface="Times New Roman" pitchFamily="18" charset="0"/>
                  </a:rPr>
                  <a:t>where</a:t>
                </a:r>
                <a:r>
                  <a:rPr lang="en-US" sz="24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b="1" dirty="0">
                    <a:solidFill>
                      <a:srgbClr val="FF0000"/>
                    </a:solidFill>
                  </a:rPr>
                  <a:t>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938" y="1361420"/>
                <a:ext cx="9134061" cy="4946932"/>
              </a:xfrm>
              <a:prstGeom prst="rect">
                <a:avLst/>
              </a:prstGeom>
              <a:blipFill rotWithShape="1">
                <a:blip r:embed="rId2"/>
                <a:stretch>
                  <a:fillRect l="-935"/>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1" y="838200"/>
            <a:ext cx="9143999"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Delta-Grounded Wye Step Down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131</a:t>
            </a:fld>
            <a:endParaRPr lang="en-US"/>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0518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(37)</a:t>
                </a:r>
              </a:p>
              <a:p>
                <a:pPr marL="0" lvl="2" algn="ctr"/>
                <a:endParaRPr lang="en-US" sz="2400" dirty="0" smtClean="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051832"/>
              </a:xfrm>
              <a:prstGeom prst="rect">
                <a:avLst/>
              </a:prstGeom>
              <a:blipFill rotWithShape="1">
                <a:blip r:embed="rId3"/>
                <a:stretch>
                  <a:fillRect l="-867" t="-1206" b="-18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533400"/>
            <a:ext cx="9144000" cy="258532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14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r>
              <a:rPr lang="en-US" sz="2400" dirty="0" smtClean="0">
                <a:latin typeface="Times New Roman" pitchFamily="18" charset="0"/>
                <a:cs typeface="Times New Roman" pitchFamily="18" charset="0"/>
              </a:rPr>
              <a:t>Figure 5.0 shows the currents of the delta-grounded wye step down connection</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2819400"/>
            <a:ext cx="5829300" cy="3880182"/>
          </a:xfrm>
          <a:prstGeom prst="rect">
            <a:avLst/>
          </a:prstGeom>
        </p:spPr>
      </p:pic>
      <p:sp>
        <p:nvSpPr>
          <p:cNvPr id="5" name="TextBox 4"/>
          <p:cNvSpPr txBox="1"/>
          <p:nvPr/>
        </p:nvSpPr>
        <p:spPr>
          <a:xfrm>
            <a:off x="7467600" y="6324600"/>
            <a:ext cx="2209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133</a:t>
            </a:fld>
            <a:endParaRPr lang="en-US"/>
          </a:p>
        </p:txBody>
      </p:sp>
    </p:spTree>
    <p:extLst>
      <p:ext uri="{BB962C8B-B14F-4D97-AF65-F5344CB8AC3E}">
        <p14:creationId xmlns:p14="http://schemas.microsoft.com/office/powerpoint/2010/main" val="3282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40989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Applying Kirchhoff’s Current Law (KCL):</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oMath>
                </a14:m>
                <a:r>
                  <a:rPr lang="en-US" sz="2400" dirty="0" smtClean="0"/>
                  <a:t>     	</a:t>
                </a:r>
                <a:r>
                  <a:rPr lang="en-US" sz="2400" dirty="0" smtClean="0">
                    <a:latin typeface="Times New Roman" pitchFamily="18" charset="0"/>
                    <a:cs typeface="Times New Roman" pitchFamily="18" charset="0"/>
                  </a:rPr>
                  <a:t>(38)</a:t>
                </a:r>
              </a:p>
              <a:p>
                <a:pPr marL="0" lvl="2" algn="ctr"/>
                <a:r>
                  <a:rPr lang="en-US" sz="2400" dirty="0" smtClean="0"/>
                  <a:t> </a:t>
                </a:r>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39)</a:t>
                </a:r>
                <a:endParaRPr lang="en-US" sz="24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delta primary currents to the secondary line currents is given by:</a:t>
                </a: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𝐴𝐶</m:t>
                                  </m:r>
                                </m:sub>
                              </m:sSub>
                            </m:e>
                          </m:mr>
                          <m:mr>
                            <m:e>
                              <m:sSub>
                                <m:sSubPr>
                                  <m:ctrlPr>
                                    <a:rPr lang="en-US" sz="2400" i="1">
                                      <a:latin typeface="Cambria Math"/>
                                    </a:rPr>
                                  </m:ctrlPr>
                                </m:sSubPr>
                                <m:e>
                                  <m:r>
                                    <a:rPr lang="en-US" sz="2400" i="1">
                                      <a:latin typeface="Cambria Math"/>
                                    </a:rPr>
                                    <m:t>𝐼</m:t>
                                  </m:r>
                                </m:e>
                                <m:sub>
                                  <m:r>
                                    <a:rPr lang="en-US" sz="2400" i="1">
                                      <a:latin typeface="Cambria Math"/>
                                    </a:rPr>
                                    <m:t>𝐵𝐴</m:t>
                                  </m:r>
                                </m:sub>
                              </m:sSub>
                            </m:e>
                          </m:mr>
                          <m:mr>
                            <m:e>
                              <m:sSub>
                                <m:sSubPr>
                                  <m:ctrlPr>
                                    <a:rPr lang="en-US" sz="2400" i="1">
                                      <a:latin typeface="Cambria Math"/>
                                    </a:rPr>
                                  </m:ctrlPr>
                                </m:sSubPr>
                                <m:e>
                                  <m:r>
                                    <a:rPr lang="en-US" sz="2400" i="1">
                                      <a:latin typeface="Cambria Math"/>
                                    </a:rPr>
                                    <m:t>𝐼</m:t>
                                  </m:r>
                                </m:e>
                                <m:sub>
                                  <m:r>
                                    <a:rPr lang="en-US" sz="2400" i="1">
                                      <a:latin typeface="Cambria Math"/>
                                    </a:rPr>
                                    <m:t>𝐶𝐵</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(40)</a:t>
                </a:r>
                <a:endParaRPr lang="en-US" sz="2400" dirty="0">
                  <a:latin typeface="Times New Roman" pitchFamily="18" charset="0"/>
                  <a:cs typeface="Times New Roman" pitchFamily="18" charset="0"/>
                </a:endParaRPr>
              </a:p>
              <a:p>
                <a:pPr marL="457200" lvl="3"/>
                <a:endParaRPr lang="en-US" sz="2400"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0" lvl="2"/>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409896"/>
              </a:xfrm>
              <a:prstGeom prst="rect">
                <a:avLst/>
              </a:prstGeom>
              <a:blipFill rotWithShape="1">
                <a:blip r:embed="rId3"/>
                <a:stretch>
                  <a:fillRect l="-867" t="-95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872431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(42)</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r>
                          <a:rPr lang="en-US" sz="2400" i="1">
                            <a:latin typeface="Cambria Math"/>
                          </a:rPr>
                          <m:t>𝐴𝐼</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(43)</a:t>
                </a:r>
                <a:endParaRPr lang="en-US" sz="2400" dirty="0">
                  <a:latin typeface="Times New Roman" pitchFamily="18" charset="0"/>
                  <a:cs typeface="Times New Roman" pitchFamily="18" charset="0"/>
                </a:endParaRPr>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(44)</a:t>
                </a: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a:t>
                </a:r>
              </a:p>
              <a:p>
                <a:pPr marL="342900" lvl="2" indent="-342900">
                  <a:buFont typeface="Arial" pitchFamily="34" charset="0"/>
                  <a:buChar char="•"/>
                </a:pPr>
                <a:endParaRPr lang="en-US"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8724311"/>
              </a:xfrm>
              <a:prstGeom prst="rect">
                <a:avLst/>
              </a:prstGeom>
              <a:blipFill rotWithShape="1">
                <a:blip r:embed="rId3"/>
                <a:stretch>
                  <a:fillRect l="-867" t="-69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135</a:t>
            </a:fld>
            <a:endParaRPr lang="en-US"/>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7710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 Step Down Connection</a:t>
            </a:r>
          </a:p>
          <a:p>
            <a:pPr marL="800100" lvl="3" indent="-342900">
              <a:buFont typeface="Arial" pitchFamily="34" charset="0"/>
              <a:buChar char="•"/>
            </a:pPr>
            <a:endParaRPr lang="en-US" sz="1200" b="1" dirty="0" smtClean="0">
              <a:solidFill>
                <a:srgbClr val="FF0000"/>
              </a:solidFill>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equations derived here were for the step down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136</a:t>
            </a:fld>
            <a:endParaRPr lang="en-US"/>
          </a:p>
        </p:txBody>
      </p:sp>
    </p:spTree>
    <p:extLst>
      <p:ext uri="{BB962C8B-B14F-4D97-AF65-F5344CB8AC3E}">
        <p14:creationId xmlns:p14="http://schemas.microsoft.com/office/powerpoint/2010/main" val="28830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2322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8" name="Rectangle 7"/>
          <p:cNvSpPr/>
          <p:nvPr/>
        </p:nvSpPr>
        <p:spPr>
          <a:xfrm>
            <a:off x="0" y="914400"/>
            <a:ext cx="9144000" cy="563231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4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4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400" dirty="0" smtClean="0">
                <a:latin typeface="Times New Roman" pitchFamily="18" charset="0"/>
                <a:cs typeface="Times New Roman" pitchFamily="18" charset="0"/>
              </a:rPr>
              <a:t>motor.</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138</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95410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800" dirty="0" smtClean="0">
              <a:latin typeface="Times New Roman" pitchFamily="18" charset="0"/>
              <a:cs typeface="Times New Roman" pitchFamily="18" charset="0"/>
            </a:endParaRPr>
          </a:p>
        </p:txBody>
      </p:sp>
      <p:sp>
        <p:nvSpPr>
          <p:cNvPr id="6" name="TextBox 5"/>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494180"/>
            <a:ext cx="7568692" cy="5246132"/>
          </a:xfrm>
          <a:prstGeom prst="rect">
            <a:avLst/>
          </a:prstGeom>
        </p:spPr>
      </p:pic>
      <p:sp>
        <p:nvSpPr>
          <p:cNvPr id="5" name="TextBox 4"/>
          <p:cNvSpPr txBox="1"/>
          <p:nvPr/>
        </p:nvSpPr>
        <p:spPr>
          <a:xfrm>
            <a:off x="6553200" y="6172200"/>
            <a:ext cx="1600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6.0</a:t>
            </a:r>
            <a:endParaRPr lang="en-US" sz="2400" b="1"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139</a:t>
            </a:fld>
            <a:endParaRPr lang="en-US"/>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3" name="TextBox 2"/>
          <p:cNvSpPr txBox="1"/>
          <p:nvPr/>
        </p:nvSpPr>
        <p:spPr>
          <a:xfrm>
            <a:off x="762000" y="55626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88" y="1272102"/>
            <a:ext cx="89916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grpSp>
        <p:nvGrpSpPr>
          <p:cNvPr id="5" name="Group 4"/>
          <p:cNvGrpSpPr/>
          <p:nvPr/>
        </p:nvGrpSpPr>
        <p:grpSpPr>
          <a:xfrm>
            <a:off x="929780" y="1143000"/>
            <a:ext cx="7017303" cy="2587306"/>
            <a:chOff x="-785569" y="300831"/>
            <a:chExt cx="7876170" cy="2927565"/>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69" y="300831"/>
              <a:ext cx="4943264" cy="2927565"/>
            </a:xfrm>
            <a:prstGeom prst="rect">
              <a:avLst/>
            </a:prstGeom>
          </p:spPr>
        </p:pic>
        <p:sp>
          <p:nvSpPr>
            <p:cNvPr id="7" name="TextBox 6"/>
            <p:cNvSpPr txBox="1"/>
            <p:nvPr/>
          </p:nvSpPr>
          <p:spPr>
            <a:xfrm>
              <a:off x="4499801" y="679952"/>
              <a:ext cx="2590800" cy="448852"/>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7.0</a:t>
              </a:r>
              <a:endParaRPr lang="en-US" sz="2400" b="1"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8" name="Rectangle 7"/>
              <p:cNvSpPr/>
              <p:nvPr/>
            </p:nvSpPr>
            <p:spPr>
              <a:xfrm>
                <a:off x="762000" y="4648200"/>
                <a:ext cx="6934200" cy="1266180"/>
              </a:xfrm>
              <a:prstGeom prst="rect">
                <a:avLst/>
              </a:prstGeom>
            </p:spPr>
            <p:txBody>
              <a:bodyPr wrap="square">
                <a:spAutoFit/>
              </a:bodyPr>
              <a:lstStyle/>
              <a:p>
                <a:pPr marL="0" lvl="3" algn="ctr"/>
                <a:r>
                  <a:rPr lang="en-US" dirty="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762000" y="4648200"/>
                <a:ext cx="6934200" cy="126618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390312" y="6071541"/>
                <a:ext cx="7134688" cy="710259"/>
              </a:xfrm>
              <a:prstGeom prst="rect">
                <a:avLst/>
              </a:prstGeom>
            </p:spPr>
            <p:txBody>
              <a:bodyPr wrap="square">
                <a:spAutoFit/>
              </a:bodyPr>
              <a:lstStyle/>
              <a:p>
                <a:pPr marL="0" lvl="3" algn="ctr"/>
                <a:r>
                  <a:rPr lang="en-US" sz="2400" dirty="0">
                    <a:latin typeface="Times New Roman" pitchFamily="18" charset="0"/>
                    <a:cs typeface="Times New Roman" pitchFamily="18" charset="0"/>
                  </a:rPr>
                  <a:t>where</a:t>
                </a:r>
                <a:r>
                  <a:rPr lang="en-US" sz="2400" dirty="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𝑉𝐿𝑁</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a:t>     </a:t>
                </a:r>
                <a:r>
                  <a:rPr lang="en-US" sz="2400" dirty="0" smtClean="0"/>
                  <a:t>		</a:t>
                </a:r>
                <a:r>
                  <a:rPr lang="en-US" sz="2400" dirty="0" smtClean="0">
                    <a:latin typeface="Times New Roman" pitchFamily="18" charset="0"/>
                    <a:cs typeface="Times New Roman" pitchFamily="18" charset="0"/>
                  </a:rPr>
                  <a:t>(45)</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390312" y="6071541"/>
                <a:ext cx="7134688" cy="710259"/>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140</a:t>
            </a:fld>
            <a:endParaRPr lang="en-US"/>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272102"/>
                <a:ext cx="8991600" cy="4867166"/>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(46)</a:t>
                </a:r>
                <a:endParaRPr lang="en-US" sz="2400" dirty="0">
                  <a:latin typeface="Times New Roman" pitchFamily="18" charset="0"/>
                  <a:cs typeface="Times New Roman" pitchFamily="18" charset="0"/>
                </a:endParaRPr>
              </a:p>
              <a:p>
                <a:pPr marL="0" lvl="3" algn="ctr"/>
                <a:endParaRPr lang="en-US" sz="2400" dirty="0"/>
              </a:p>
              <a:p>
                <a:pPr marL="0" lvl="3" algn="ct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𝑏𝑎</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𝑐𝑏</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𝑎𝑐</m:t>
                                  </m:r>
                                </m:sub>
                              </m:sSub>
                            </m:e>
                          </m:mr>
                        </m:m>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e>
                          </m:mr>
                        </m:m>
                      </m:e>
                    </m:d>
                    <m:d>
                      <m:dPr>
                        <m:begChr m:val="["/>
                        <m:endChr m:val="]"/>
                        <m:ctrlPr>
                          <a:rPr lang="en-US" sz="2400" i="1">
                            <a:latin typeface="Cambria Math"/>
                            <a:cs typeface="Times New Roman" pitchFamily="18" charset="0"/>
                          </a:rPr>
                        </m:ctrlPr>
                      </m:dPr>
                      <m:e>
                        <m:m>
                          <m:mPr>
                            <m:mcs>
                              <m:mc>
                                <m:mcPr>
                                  <m:count m:val="1"/>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𝐴</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𝐵</m:t>
                                  </m:r>
                                </m:sub>
                              </m:sSub>
                            </m:e>
                          </m:mr>
                          <m:m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(47)</a:t>
                </a:r>
                <a:endParaRPr lang="en-US" sz="2400" dirty="0">
                  <a:latin typeface="Times New Roman" pitchFamily="18" charset="0"/>
                  <a:cs typeface="Times New Roman" pitchFamily="18" charset="0"/>
                </a:endParaRPr>
              </a:p>
              <a:p>
                <a:pPr marL="0" lvl="3" algn="ctr">
                  <a:buFont typeface="Arial" pitchFamily="34" charset="0"/>
                  <a:buChar char="•"/>
                </a:pPr>
                <a:endParaRPr lang="en-US" sz="2400" dirty="0"/>
              </a:p>
              <a:p>
                <a:pPr marL="0" lvl="3" algn="ctr"/>
                <a:endParaRPr lang="en-US" sz="2400" i="1" dirty="0" smtClean="0">
                  <a:latin typeface="Cambria Math"/>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 (48)</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272102"/>
                <a:ext cx="8991600" cy="4867166"/>
              </a:xfrm>
              <a:prstGeom prst="rect">
                <a:avLst/>
              </a:prstGeom>
              <a:blipFill rotWithShape="1">
                <a:blip r:embed="rId2"/>
                <a:stretch>
                  <a:fillRect b="-1880"/>
                </a:stretch>
              </a:blipFill>
            </p:spPr>
            <p:txBody>
              <a:bodyPr/>
              <a:lstStyle/>
              <a:p>
                <a:r>
                  <a:rPr lang="en-US">
                    <a:noFill/>
                  </a:rPr>
                  <a:t> </a:t>
                </a:r>
              </a:p>
            </p:txBody>
          </p:sp>
        </mc:Fallback>
      </mc:AlternateContent>
      <p:sp>
        <p:nvSpPr>
          <p:cNvPr id="3" name="TextBox 2"/>
          <p:cNvSpPr txBox="1"/>
          <p:nvPr/>
        </p:nvSpPr>
        <p:spPr>
          <a:xfrm>
            <a:off x="0" y="57510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endParaRPr lang="en-US" sz="2800" b="1" dirty="0" smtClean="0">
              <a:solidFill>
                <a:srgbClr val="FF0000"/>
              </a:solidFill>
              <a:latin typeface="Times New Roman" pitchFamily="18" charset="0"/>
              <a:cs typeface="Times New Roman" pitchFamily="18" charset="0"/>
            </a:endParaRPr>
          </a:p>
          <a:p>
            <a:pPr marL="342900" lvl="2" indent="-342900">
              <a:buFont typeface="Arial" pitchFamily="34" charset="0"/>
              <a:buChar char="•"/>
            </a:pPr>
            <a:endParaRPr lang="en-US" sz="2000" dirty="0" smtClean="0"/>
          </a:p>
        </p:txBody>
      </p:sp>
      <p:sp>
        <p:nvSpPr>
          <p:cNvPr id="4" name="TextBox 3"/>
          <p:cNvSpPr txBox="1"/>
          <p:nvPr/>
        </p:nvSpPr>
        <p:spPr>
          <a:xfrm>
            <a:off x="0" y="51527"/>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48088" y="1272102"/>
            <a:ext cx="89916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2871015"/>
                <a:ext cx="8915400" cy="3697615"/>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𝑎𝑐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𝐼𝐷</m:t>
                                  </m:r>
                                </m:e>
                                <m:sub>
                                  <m:r>
                                    <a:rPr lang="en-US" sz="2400" i="1">
                                      <a:latin typeface="Cambria Math"/>
                                    </a:rPr>
                                    <m:t>𝑏𝑎</m:t>
                                  </m:r>
                                </m:sub>
                              </m:sSub>
                            </m:e>
                          </m:mr>
                          <m:mr>
                            <m:e>
                              <m:sSub>
                                <m:sSubPr>
                                  <m:ctrlPr>
                                    <a:rPr lang="en-US" sz="2400" i="1">
                                      <a:latin typeface="Cambria Math"/>
                                    </a:rPr>
                                  </m:ctrlPr>
                                </m:sSubPr>
                                <m:e>
                                  <m:r>
                                    <a:rPr lang="en-US" sz="2400" i="1">
                                      <a:latin typeface="Cambria Math"/>
                                    </a:rPr>
                                    <m:t>𝐼𝐷</m:t>
                                  </m:r>
                                </m:e>
                                <m:sub>
                                  <m:r>
                                    <a:rPr lang="en-US" sz="2400" i="1">
                                      <a:latin typeface="Cambria Math"/>
                                    </a:rPr>
                                    <m:t>𝑐𝑏</m:t>
                                  </m:r>
                                </m:sub>
                              </m:sSub>
                            </m:e>
                          </m:mr>
                          <m:mr>
                            <m:e>
                              <m:sSub>
                                <m:sSubPr>
                                  <m:ctrlPr>
                                    <a:rPr lang="en-US" sz="2400" i="1">
                                      <a:latin typeface="Cambria Math"/>
                                    </a:rPr>
                                  </m:ctrlPr>
                                </m:sSubPr>
                                <m:e>
                                  <m:r>
                                    <a:rPr lang="en-US" sz="2400" i="1">
                                      <a:latin typeface="Cambria Math"/>
                                    </a:rPr>
                                    <m:t>𝐼𝐷</m:t>
                                  </m:r>
                                </m:e>
                                <m:sub>
                                  <m:r>
                                    <a:rPr lang="en-US" sz="2400" i="1">
                                      <a:latin typeface="Cambria Math"/>
                                    </a:rPr>
                                    <m:t>𝑎𝑐</m:t>
                                  </m:r>
                                </m:sub>
                              </m:sSub>
                            </m:e>
                          </m:mr>
                        </m:m>
                      </m:e>
                    </m:d>
                  </m:oMath>
                </a14:m>
                <a:r>
                  <a:rPr lang="en-US" sz="2400" dirty="0" smtClean="0"/>
                  <a:t>     	</a:t>
                </a:r>
                <a:r>
                  <a:rPr lang="en-US" sz="24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(51)</a:t>
                </a:r>
                <a:endParaRPr lang="en-US" sz="24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2871015"/>
                <a:ext cx="8915400" cy="3697615"/>
              </a:xfrm>
              <a:prstGeom prst="rect">
                <a:avLst/>
              </a:prstGeom>
              <a:blipFill rotWithShape="1">
                <a:blip r:embed="rId2"/>
                <a:stretch>
                  <a:fillRect l="-61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465338" y="772180"/>
            <a:ext cx="8229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mc:AlternateContent xmlns:mc="http://schemas.openxmlformats.org/markup-compatibility/2006" xmlns:a14="http://schemas.microsoft.com/office/drawing/2010/main">
        <mc:Choice Requires="a14">
          <p:sp>
            <p:nvSpPr>
              <p:cNvPr id="7" name="TextBox 6"/>
              <p:cNvSpPr txBox="1"/>
              <p:nvPr/>
            </p:nvSpPr>
            <p:spPr>
              <a:xfrm>
                <a:off x="76200" y="1724561"/>
                <a:ext cx="90678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a:t>     </a:t>
                </a:r>
                <a:r>
                  <a:rPr lang="en-US" sz="2400" dirty="0" smtClean="0"/>
                  <a:t>			</a:t>
                </a:r>
                <a:r>
                  <a:rPr lang="en-US" sz="2400" dirty="0" smtClean="0">
                    <a:latin typeface="Times New Roman" pitchFamily="18" charset="0"/>
                    <a:cs typeface="Times New Roman" pitchFamily="18" charset="0"/>
                  </a:rPr>
                  <a:t>(49)</a:t>
                </a:r>
                <a:endParaRPr lang="en-US" sz="2400" dirty="0">
                  <a:latin typeface="Times New Roman" pitchFamily="18" charset="0"/>
                  <a:cs typeface="Times New Roman" pitchFamily="18" charset="0"/>
                </a:endParaRPr>
              </a:p>
              <a:p>
                <a:pPr marL="457200" lvl="4"/>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6200" y="1724561"/>
                <a:ext cx="9067800" cy="1384995"/>
              </a:xfrm>
              <a:prstGeom prst="rect">
                <a:avLst/>
              </a:prstGeom>
              <a:blipFill rotWithShape="1">
                <a:blip r:embed="rId3"/>
                <a:stretch>
                  <a:fillRect l="-941" t="-35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142</a:t>
            </a:fld>
            <a:endParaRPr lang="en-US"/>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45194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000" dirty="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457200" lvl="4" algn="ctr"/>
                <a:endParaRPr lang="en-US" sz="2400" i="1" dirty="0" smtClean="0">
                  <a:latin typeface="Cambria Math"/>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(53)</a:t>
                </a:r>
                <a:endParaRPr lang="en-US" sz="24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451942"/>
              </a:xfrm>
              <a:prstGeom prst="rect">
                <a:avLst/>
              </a:prstGeom>
              <a:blipFill rotWithShape="1">
                <a:blip r:embed="rId3"/>
                <a:stretch>
                  <a:fillRect l="-867" t="-111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94693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(54)</a:t>
                </a:r>
              </a:p>
              <a:p>
                <a:pPr marL="0" lvl="2" algn="ctr"/>
                <a:endParaRPr lang="en-US" sz="2400" dirty="0"/>
              </a:p>
              <a:p>
                <a:pPr marL="0" lvl="2" algn="ct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oMath>
                </a14:m>
                <a:r>
                  <a:rPr lang="en-US" sz="2400" dirty="0" smtClean="0"/>
                  <a:t>        		</a:t>
                </a:r>
                <a:r>
                  <a:rPr lang="en-US" sz="24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946932"/>
              </a:xfrm>
              <a:prstGeom prst="rect">
                <a:avLst/>
              </a:prstGeom>
              <a:blipFill rotWithShape="1">
                <a:blip r:embed="rId3"/>
                <a:stretch>
                  <a:fillRect l="-867" t="-1232"/>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1600200"/>
                <a:ext cx="8839200" cy="3389839"/>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𝐷𝑌</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(56)</a:t>
                </a:r>
                <a:endParaRPr lang="en-US" sz="2400" dirty="0">
                  <a:latin typeface="Times New Roman" pitchFamily="18" charset="0"/>
                  <a:cs typeface="Times New Roman" pitchFamily="18" charset="0"/>
                </a:endParaRPr>
              </a:p>
              <a:p>
                <a:pPr marL="800100" lvl="3" indent="-342900"/>
                <a:endParaRPr lang="en-US" sz="2400" dirty="0"/>
              </a:p>
              <a:p>
                <a:pPr marL="0" lvl="3"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𝐷𝑌</m:t>
                        </m:r>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r>
                          <a:rPr lang="en-US" sz="2400" i="1">
                            <a:latin typeface="Cambria Math"/>
                          </a:rPr>
                          <m:t>𝐴𝐼</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mr>
                          <m:mr>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(57)</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52400" y="1600200"/>
                <a:ext cx="8839200" cy="3389839"/>
              </a:xfrm>
              <a:prstGeom prst="rect">
                <a:avLst/>
              </a:prstGeom>
              <a:blipFill rotWithShape="1">
                <a:blip r:embed="rId2"/>
                <a:stretch>
                  <a:fillRect l="-897" t="-161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915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145</a:t>
            </a:fld>
            <a:endParaRPr lang="en-US"/>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1697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a:p>
                <a:pPr marL="457200" lvl="4"/>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16977"/>
              </a:xfrm>
              <a:prstGeom prst="rect">
                <a:avLst/>
              </a:prstGeom>
              <a:blipFill rotWithShape="1">
                <a:blip r:embed="rId3"/>
                <a:stretch>
                  <a:fillRect l="-867" t="-1048"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65656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p>
              <a:p>
                <a:pPr marL="0" lvl="3">
                  <a:buFont typeface="Arial" pitchFamily="34" charset="0"/>
                  <a:buChar char="•"/>
                </a:pPr>
                <a:endParaRPr lang="en-US" sz="2400" dirty="0" smtClean="0"/>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1</m:t>
                                  </m:r>
                                </m:e>
                              </m:mr>
                            </m:m>
                          </m:e>
                        </m:d>
                      </m:e>
                      <m:sup>
                        <m:r>
                          <a:rPr lang="en-US" sz="2400" i="1">
                            <a:latin typeface="Cambria Math"/>
                          </a:rPr>
                          <m:t>−1</m:t>
                        </m:r>
                      </m:sup>
                    </m:sSup>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−2</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59)</a:t>
                </a:r>
                <a:endParaRPr lang="en-US" sz="2400" dirty="0">
                  <a:latin typeface="Times New Roman" pitchFamily="18" charset="0"/>
                  <a:cs typeface="Times New Roman" pitchFamily="18" charset="0"/>
                </a:endParaRP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r>
                          <a:rPr lang="en-US" sz="2400" i="1">
                            <a:latin typeface="Cambria Math"/>
                          </a:rPr>
                          <m:t>0</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m:t>
                            </m:r>
                            <m:r>
                              <a:rPr lang="en-US" sz="2400" i="1">
                                <a:latin typeface="Cambria Math"/>
                              </a:rPr>
                              <m:t>0</m:t>
                            </m:r>
                          </m:sub>
                        </m:sSub>
                      </m:e>
                    </m:d>
                  </m:oMath>
                </a14:m>
                <a:r>
                  <a:rPr lang="en-US" sz="2400" dirty="0" smtClean="0"/>
                  <a:t>	     	 				</a:t>
                </a:r>
                <a:r>
                  <a:rPr lang="en-US" sz="2400" dirty="0" smtClean="0">
                    <a:latin typeface="Times New Roman" pitchFamily="18" charset="0"/>
                    <a:cs typeface="Times New Roman" pitchFamily="18" charset="0"/>
                  </a:rPr>
                  <a:t>(60)</a:t>
                </a:r>
                <a:endParaRPr lang="en-US" sz="2400" dirty="0">
                  <a:latin typeface="Times New Roman" pitchFamily="18" charset="0"/>
                  <a:cs typeface="Times New Roman" pitchFamily="18" charset="0"/>
                </a:endParaRPr>
              </a:p>
              <a:p>
                <a:pPr marL="0" lvl="3" algn="ctr"/>
                <a:endParaRPr lang="en-US" b="1" dirty="0" smtClean="0">
                  <a:solidFill>
                    <a:srgbClr val="FF0000"/>
                  </a:solidFill>
                </a:endParaRPr>
              </a:p>
              <a:p>
                <a:pPr marL="0" lvl="3">
                  <a:buFont typeface="Arial" pitchFamily="34" charset="0"/>
                  <a:buChar char="•"/>
                </a:pP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656566"/>
              </a:xfrm>
              <a:prstGeom prst="rect">
                <a:avLst/>
              </a:prstGeom>
              <a:blipFill rotWithShape="1">
                <a:blip r:embed="rId3"/>
                <a:stretch>
                  <a:fillRect l="-867" t="-91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52749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r>
                  <a:rPr lang="en-US" sz="2400" dirty="0" smtClean="0">
                    <a:latin typeface="Times New Roman" pitchFamily="18" charset="0"/>
                    <a:cs typeface="Times New Roman" pitchFamily="18" charset="0"/>
                  </a:rPr>
                  <a:t>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(61)</a:t>
                </a:r>
              </a:p>
              <a:p>
                <a:pPr marL="0" lvl="3" algn="ctr"/>
                <a:endParaRPr lang="en-US" sz="2400" dirty="0"/>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a:solidFill>
                      <a:srgbClr val="FF0000"/>
                    </a:solidFill>
                  </a:rPr>
                  <a:t>    	                           </a:t>
                </a:r>
                <a:r>
                  <a:rPr lang="en-US" sz="2400" b="1" dirty="0" smtClean="0">
                    <a:solidFill>
                      <a:srgbClr val="FF0000"/>
                    </a:solidFill>
                  </a:rPr>
                  <a:t>		</a:t>
                </a:r>
                <a:r>
                  <a:rPr lang="en-US" sz="24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5274970"/>
              </a:xfrm>
              <a:prstGeom prst="rect">
                <a:avLst/>
              </a:prstGeom>
              <a:blipFill rotWithShape="1">
                <a:blip r:embed="rId3"/>
                <a:stretch>
                  <a:fillRect l="-867" t="-115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148</a:t>
            </a:fld>
            <a:endParaRPr lang="en-US"/>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46331"/>
                <a:ext cx="9144000" cy="480073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Wye-Delta Step Down Connection</a:t>
                </a:r>
              </a:p>
              <a:p>
                <a:pPr marL="457200" lvl="4"/>
                <a:endParaRPr lang="en-US" sz="1050" dirty="0" smtClean="0"/>
              </a:p>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(63)</a:t>
                </a:r>
              </a:p>
              <a:p>
                <a:pPr marL="0" lvl="3" algn="ctr"/>
                <a:endParaRPr lang="en-US" sz="2400" dirty="0">
                  <a:latin typeface="Times New Roman" pitchFamily="18" charset="0"/>
                  <a:cs typeface="Times New Roman" pitchFamily="18" charset="0"/>
                </a:endParaRPr>
              </a:p>
              <a:p>
                <a:pPr marL="0" lvl="3"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𝐿</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𝑇</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r>
                            <m:e>
                              <m:r>
                                <a:rPr lang="en-US" sz="2400" i="1">
                                  <a:latin typeface="Cambria Math"/>
                                </a:rPr>
                                <m:t>−2</m:t>
                              </m:r>
                            </m:e>
                            <m:e>
                              <m:r>
                                <a:rPr lang="en-US" sz="2400" i="1">
                                  <a:latin typeface="Cambria Math"/>
                                </a:rPr>
                                <m:t>−1</m:t>
                              </m:r>
                            </m:e>
                            <m:e>
                              <m:r>
                                <a:rPr lang="en-US" sz="2400" i="1">
                                  <a:latin typeface="Cambria Math"/>
                                </a:rPr>
                                <m:t>0</m:t>
                              </m:r>
                            </m:e>
                          </m:mr>
                        </m:m>
                      </m:e>
                    </m:d>
                  </m:oMath>
                </a14:m>
                <a:r>
                  <a:rPr lang="en-US" sz="2400" dirty="0" smtClean="0">
                    <a:latin typeface="Times New Roman" pitchFamily="18" charset="0"/>
                    <a:cs typeface="Times New Roman" pitchFamily="18" charset="0"/>
                  </a:rPr>
                  <a:t>     (64)</a:t>
                </a:r>
                <a:endParaRPr lang="en-US" sz="24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46331"/>
                <a:ext cx="9144000" cy="4800738"/>
              </a:xfrm>
              <a:prstGeom prst="rect">
                <a:avLst/>
              </a:prstGeom>
              <a:blipFill rotWithShape="1">
                <a:blip r:embed="rId3"/>
                <a:stretch>
                  <a:fillRect l="-867" t="-126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149</a:t>
            </a:fld>
            <a:endParaRPr lang="en-US"/>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a:t>
            </a:r>
            <a:r>
              <a:rPr lang="en-US" sz="3200" dirty="0" smtClean="0">
                <a:latin typeface="Times New Roman" pitchFamily="18" charset="0"/>
                <a:cs typeface="Times New Roman" pitchFamily="18" charset="0"/>
              </a:rPr>
              <a:t>Return</a:t>
            </a:r>
            <a:endParaRPr lang="en-US" dirty="0" smtClean="0"/>
          </a:p>
          <a:p>
            <a:pPr marL="342900" indent="-342900"/>
            <a:endParaRPr lang="en-US" dirty="0"/>
          </a:p>
        </p:txBody>
      </p:sp>
      <mc:AlternateContent xmlns:mc="http://schemas.openxmlformats.org/markup-compatibility/2006">
        <mc:Choice xmlns:a14="http://schemas.microsoft.com/office/drawing/2010/main"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KVL</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3"/>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72464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0" lvl="3"/>
                <a:r>
                  <a:rPr lang="en-US" sz="2000" dirty="0" smtClean="0"/>
                  <a:t>    </a:t>
                </a:r>
              </a:p>
              <a:p>
                <a:pPr marL="0" lvl="3"/>
                <a:endParaRPr lang="en-US" sz="2000" dirty="0" smtClean="0"/>
              </a:p>
              <a:p>
                <a:pPr marL="342900" lvl="3" indent="-342900">
                  <a:buFont typeface="Wingdings" pitchFamily="2" charset="2"/>
                  <a:buChar char="Ø"/>
                </a:pPr>
                <a:r>
                  <a:rPr lang="en-US" sz="2000" dirty="0" smtClean="0"/>
                  <a:t> </a:t>
                </a: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(65)</a:t>
                </a:r>
              </a:p>
              <a:p>
                <a:pPr marL="0" lvl="3"/>
                <a:endParaRPr lang="en-US" sz="2400" dirty="0" smtClean="0">
                  <a:latin typeface="Times New Roman" pitchFamily="18" charset="0"/>
                  <a:cs typeface="Times New Roman" pitchFamily="18" charset="0"/>
                </a:endParaRPr>
              </a:p>
              <a:p>
                <a:pPr marL="457200" lvl="4"/>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sz="2400" dirty="0" smtClean="0"/>
                  <a:t>	</a:t>
                </a:r>
                <a:r>
                  <a:rPr lang="en-US" sz="2400" dirty="0" smtClean="0">
                    <a:latin typeface="Times New Roman" pitchFamily="18" charset="0"/>
                    <a:cs typeface="Times New Roman" pitchFamily="18" charset="0"/>
                  </a:rPr>
                  <a:t>(66)</a:t>
                </a:r>
                <a:endParaRPr lang="en-US" sz="24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724644"/>
              </a:xfrm>
              <a:prstGeom prst="rect">
                <a:avLst/>
              </a:prstGeom>
              <a:blipFill rotWithShape="1">
                <a:blip r:embed="rId3"/>
                <a:stretch>
                  <a:fillRect l="-867" t="-106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25900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Ungrounded </a:t>
                </a:r>
                <a:r>
                  <a:rPr lang="en-US" sz="2800" dirty="0" err="1" smtClean="0">
                    <a:latin typeface="Times New Roman" pitchFamily="18" charset="0"/>
                    <a:cs typeface="Times New Roman" pitchFamily="18" charset="0"/>
                  </a:rPr>
                  <a:t>Wye</a:t>
                </a:r>
                <a:r>
                  <a:rPr lang="en-US" sz="2800" dirty="0" smtClean="0">
                    <a:latin typeface="Times New Roman" pitchFamily="18" charset="0"/>
                    <a:cs typeface="Times New Roman" pitchFamily="18" charset="0"/>
                  </a:rPr>
                  <a:t>-Delta Step Down Connection</a:t>
                </a: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(67)</a:t>
                </a:r>
              </a:p>
              <a:p>
                <a:pPr marL="457200" lvl="4" algn="ctr"/>
                <a:endParaRPr lang="en-US" sz="2400" dirty="0" smtClean="0"/>
              </a:p>
              <a:p>
                <a:pPr marL="457200" lvl="4"/>
                <a:endParaRPr lang="en-US" sz="2400" dirty="0"/>
              </a:p>
              <a:p>
                <a:pPr marL="457200" lvl="4"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1</m:t>
                              </m:r>
                            </m:e>
                          </m:mr>
                        </m:m>
                      </m:e>
                    </m:d>
                  </m:oMath>
                </a14:m>
                <a:r>
                  <a:rPr lang="en-US" sz="2400" dirty="0" smtClean="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68)</a:t>
                </a:r>
                <a:endParaRPr lang="en-US" sz="2400" dirty="0">
                  <a:latin typeface="Times New Roman" pitchFamily="18" charset="0"/>
                  <a:cs typeface="Times New Roman" pitchFamily="18" charset="0"/>
                </a:endParaRPr>
              </a:p>
              <a:p>
                <a:pPr marL="457200" lvl="4" algn="ctr"/>
                <a:endParaRPr lang="en-US" sz="2400" dirty="0"/>
              </a:p>
              <a:p>
                <a:pPr marL="457200" lvl="4" algn="ct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259004"/>
              </a:xfrm>
              <a:prstGeom prst="rect">
                <a:avLst/>
              </a:prstGeom>
              <a:blipFill rotWithShape="1">
                <a:blip r:embed="rId3"/>
                <a:stretch>
                  <a:fillRect l="-867" t="-115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p:sp>
        <p:nvSpPr>
          <p:cNvPr id="4" name="Rectangle 3"/>
          <p:cNvSpPr/>
          <p:nvPr/>
        </p:nvSpPr>
        <p:spPr>
          <a:xfrm>
            <a:off x="76200" y="1295400"/>
            <a:ext cx="8991600" cy="2677656"/>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800100" lvl="4"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33400" y="4491335"/>
                <a:ext cx="8534400" cy="461665"/>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4491335"/>
                <a:ext cx="8534400" cy="461665"/>
              </a:xfrm>
              <a:prstGeom prst="rect">
                <a:avLst/>
              </a:prstGeom>
              <a:blipFill rotWithShape="1">
                <a:blip r:embed="rId2"/>
                <a:stretch>
                  <a:fillRect t="-11842" b="-27632"/>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533400" y="646331"/>
            <a:ext cx="8229600" cy="830997"/>
          </a:xfrm>
          <a:prstGeom prst="rect">
            <a:avLst/>
          </a:prstGeom>
        </p:spPr>
        <p:txBody>
          <a:bodyPr wrap="square">
            <a:spAutoFit/>
          </a:bodyPr>
          <a:lstStyle/>
          <a:p>
            <a:pPr marL="457200" lvl="4"/>
            <a:r>
              <a:rPr lang="en-US" sz="2800" dirty="0">
                <a:latin typeface="Times New Roman" pitchFamily="18" charset="0"/>
                <a:cs typeface="Times New Roman" pitchFamily="18" charset="0"/>
              </a:rPr>
              <a:t>The Ungrounded Wye-Delta Step Down Connection</a:t>
            </a:r>
          </a:p>
          <a:p>
            <a:pPr marL="457200" lvl="4"/>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6" name="Rectangle 5"/>
              <p:cNvSpPr/>
              <p:nvPr/>
            </p:nvSpPr>
            <p:spPr>
              <a:xfrm>
                <a:off x="0" y="1752597"/>
                <a:ext cx="9067800" cy="1068947"/>
              </a:xfrm>
              <a:prstGeom prst="rect">
                <a:avLst/>
              </a:prstGeom>
            </p:spPr>
            <p:txBody>
              <a:bodyPr wrap="square">
                <a:spAutoFit/>
              </a:bodyPr>
              <a:lstStyle/>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0</m:t>
                              </m:r>
                            </m:e>
                            <m:e>
                              <m:r>
                                <a:rPr lang="en-US" sz="2400" i="1">
                                  <a:latin typeface="Cambria Math"/>
                                </a:rPr>
                                <m:t>2</m:t>
                              </m:r>
                            </m:e>
                          </m:mr>
                        </m:m>
                      </m:e>
                    </m:d>
                  </m:oMath>
                </a14:m>
                <a:r>
                  <a:rPr lang="en-US" sz="2400" dirty="0" smtClean="0"/>
                  <a:t>			  </a:t>
                </a:r>
                <a:r>
                  <a:rPr lang="en-US" sz="2400" dirty="0" smtClean="0">
                    <a:latin typeface="Times New Roman" pitchFamily="18" charset="0"/>
                    <a:cs typeface="Times New Roman" pitchFamily="18" charset="0"/>
                  </a:rPr>
                  <a:t>(71)</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1752597"/>
                <a:ext cx="9067800" cy="1068947"/>
              </a:xfrm>
              <a:prstGeom prst="rect">
                <a:avLst/>
              </a:prstGeom>
              <a:blipFill rotWithShape="1">
                <a:blip r:embed="rId2"/>
                <a:stretch>
                  <a:fillRect l="-1008" r="-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237417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𝑍𝑁𝑡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m:oMathPara>
                </a14:m>
                <a:endParaRPr lang="en-US" sz="2400" i="1" dirty="0" smtClean="0">
                  <a:latin typeface="Cambria Math"/>
                </a:endParaRPr>
              </a:p>
              <a:p>
                <a:endParaRPr lang="en-US" sz="2400" i="1" dirty="0" smtClean="0">
                  <a:latin typeface="Cambria Math"/>
                </a:endParaRPr>
              </a:p>
              <a:p>
                <a:r>
                  <a:rPr lang="en-US" sz="2400" dirty="0" smtClean="0"/>
                  <a:t>		</a:t>
                </a:r>
                <a14:m>
                  <m:oMath xmlns:m="http://schemas.openxmlformats.org/officeDocument/2006/math">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9</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𝑎𝑏</m:t>
                                  </m:r>
                                </m:sub>
                              </m:sSub>
                            </m:e>
                            <m:e>
                              <m:r>
                                <a:rPr lang="en-US" sz="2400" i="1">
                                  <a:latin typeface="Cambria Math"/>
                                </a:rPr>
                                <m:t>0</m:t>
                              </m:r>
                            </m:e>
                          </m:mr>
                          <m:mr>
                            <m:e>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𝑏𝑐</m:t>
                                  </m:r>
                                </m:sub>
                              </m:sSub>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−4∙</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2∙</m:t>
                                  </m:r>
                                  <m:r>
                                    <a:rPr lang="en-US" sz="2400" i="1">
                                      <a:latin typeface="Cambria Math"/>
                                    </a:rPr>
                                    <m:t>𝑍𝑡</m:t>
                                  </m:r>
                                </m:e>
                                <m:sub>
                                  <m:r>
                                    <a:rPr lang="en-US" sz="2400" i="1">
                                      <a:latin typeface="Cambria Math"/>
                                    </a:rPr>
                                    <m:t>𝑐𝑎</m:t>
                                  </m:r>
                                </m:sub>
                              </m:sSub>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(72)</a:t>
                </a:r>
                <a:r>
                  <a:rPr lang="en-US" sz="2400" dirty="0" smtClean="0"/>
                  <a:t>							</a:t>
                </a:r>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2374176"/>
              </a:xfrm>
              <a:prstGeom prst="rect">
                <a:avLst/>
              </a:prstGeom>
              <a:blipFill rotWithShape="1">
                <a:blip r:embed="rId3"/>
                <a:stretch>
                  <a:fillRect r="-8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8931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0" y="2697107"/>
            <a:ext cx="9144000" cy="2308324"/>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104644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318747"/>
            <a:ext cx="8229601" cy="5286261"/>
          </a:xfrm>
          <a:prstGeom prst="rect">
            <a:avLst/>
          </a:prstGeom>
        </p:spPr>
      </p:pic>
      <p:sp>
        <p:nvSpPr>
          <p:cNvPr id="8" name="TextBox 7"/>
          <p:cNvSpPr txBox="1"/>
          <p:nvPr/>
        </p:nvSpPr>
        <p:spPr>
          <a:xfrm>
            <a:off x="3390899" y="6143342"/>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8.0</a:t>
            </a:r>
            <a:endParaRPr lang="en-US" sz="2400" b="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156</a:t>
            </a:fld>
            <a:endParaRPr lang="en-US"/>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05548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(73)</a:t>
                </a:r>
              </a:p>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(74)</a:t>
                </a:r>
                <a:endParaRPr lang="en-US" sz="24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055487"/>
              </a:xfrm>
              <a:prstGeom prst="rect">
                <a:avLst/>
              </a:prstGeom>
              <a:blipFill rotWithShape="1">
                <a:blip r:embed="rId3"/>
                <a:stretch>
                  <a:fillRect l="-867" t="-1206"/>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157</a:t>
            </a:fld>
            <a:endParaRPr lang="en-US"/>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3291" y="644851"/>
                <a:ext cx="9144000" cy="560583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sz="1400" dirty="0" smtClean="0"/>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m:t>
                                  </m:r>
                                </m:sub>
                              </m:sSub>
                            </m:e>
                          </m:mr>
                          <m:mr>
                            <m:e>
                              <m:sSub>
                                <m:sSubPr>
                                  <m:ctrlPr>
                                    <a:rPr lang="en-US" sz="2400" i="1">
                                      <a:latin typeface="Cambria Math"/>
                                    </a:rPr>
                                  </m:ctrlPr>
                                </m:sSubPr>
                                <m:e>
                                  <m:r>
                                    <a:rPr lang="en-US" sz="2400" i="1">
                                      <a:latin typeface="Cambria Math"/>
                                    </a:rPr>
                                    <m:t>𝑉𝑡</m:t>
                                  </m:r>
                                </m:e>
                                <m:sub>
                                  <m:r>
                                    <a:rPr lang="en-US" sz="2400" i="1">
                                      <a:latin typeface="Cambria Math"/>
                                    </a:rPr>
                                    <m:t>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𝑐</m:t>
                                  </m:r>
                                </m:sub>
                              </m:sSub>
                            </m:e>
                          </m:mr>
                        </m:m>
                      </m:e>
                    </m:d>
                  </m:oMath>
                </a14:m>
                <a:r>
                  <a:rPr lang="en-US" sz="2400" dirty="0"/>
                  <a:t>			</a:t>
                </a:r>
                <a:r>
                  <a:rPr lang="en-US" sz="2400" dirty="0" smtClean="0"/>
                  <a:t>	</a:t>
                </a:r>
                <a:r>
                  <a:rPr lang="en-US" sz="2400" dirty="0" smtClean="0">
                    <a:latin typeface="Times New Roman" pitchFamily="18" charset="0"/>
                    <a:cs typeface="Times New Roman" pitchFamily="18" charset="0"/>
                  </a:rPr>
                  <a:t>(75)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a:t>	</a:t>
                </a:r>
                <a:r>
                  <a:rPr lang="en-US" dirty="0"/>
                  <a:t>		</a:t>
                </a:r>
                <a:r>
                  <a:rPr lang="en-US" dirty="0" smtClean="0"/>
                  <a:t>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d>
                  </m:oMath>
                </a14:m>
                <a:r>
                  <a:rPr lang="en-US" b="1" i="1" dirty="0" smtClean="0">
                    <a:solidFill>
                      <a:srgbClr val="FF0000"/>
                    </a:solidFill>
                  </a:rPr>
                  <a:t>	</a:t>
                </a:r>
                <a:r>
                  <a:rPr lang="en-US" sz="2400" dirty="0" smtClean="0">
                    <a:latin typeface="Times New Roman" pitchFamily="18" charset="0"/>
                    <a:cs typeface="Times New Roman" pitchFamily="18" charset="0"/>
                  </a:rPr>
                  <a:t>(77)</a:t>
                </a:r>
                <a:endParaRPr lang="en-US" sz="24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3291" y="644851"/>
                <a:ext cx="9144000" cy="5605830"/>
              </a:xfrm>
              <a:prstGeom prst="rect">
                <a:avLst/>
              </a:prstGeom>
              <a:blipFill rotWithShape="1">
                <a:blip r:embed="rId3"/>
                <a:stretch>
                  <a:fillRect l="-867" t="-1088"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158</a:t>
            </a:fld>
            <a:endParaRPr lang="en-US"/>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80990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oMath>
                </a14:m>
                <a:r>
                  <a:rPr lang="en-US" sz="2400" dirty="0" smtClean="0"/>
                  <a:t>					</a:t>
                </a:r>
                <a:r>
                  <a:rPr lang="en-US" sz="2400" dirty="0" smtClean="0">
                    <a:latin typeface="Times New Roman" pitchFamily="18" charset="0"/>
                    <a:cs typeface="Times New Roman" pitchFamily="18" charset="0"/>
                  </a:rPr>
                  <a:t>(78)</a:t>
                </a:r>
              </a:p>
              <a:p>
                <a:pPr marL="0" lvl="2" algn="ctr"/>
                <a:endParaRPr lang="en-US" sz="2400" dirty="0"/>
              </a:p>
              <a:p>
                <a:pPr marL="0" lvl="2" algn="ctr"/>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𝑏</m:t>
                            </m:r>
                          </m:e>
                          <m:sub>
                            <m:r>
                              <a:rPr lang="en-US" sz="2400">
                                <a:latin typeface="Cambria Math"/>
                                <a:cs typeface="Times New Roman" pitchFamily="18" charset="0"/>
                              </a:rPr>
                              <m:t>𝑡</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r>
                          <a:rPr lang="en-US" sz="2400">
                            <a:latin typeface="Cambria Math"/>
                            <a:cs typeface="Times New Roman" pitchFamily="18" charset="0"/>
                          </a:rPr>
                          <m:t>𝐴𝑉</m:t>
                        </m:r>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𝑍𝑡</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m>
                          <m:mPr>
                            <m:mcs>
                              <m:mc>
                                <m:mcPr>
                                  <m:count m:val="3"/>
                                  <m:mcJc m:val="center"/>
                                </m:mcPr>
                              </m:mc>
                            </m:mcs>
                            <m:ctrlPr>
                              <a:rPr lang="en-US" sz="2400" i="1">
                                <a:latin typeface="Cambria Math"/>
                                <a:cs typeface="Times New Roman" pitchFamily="18" charset="0"/>
                              </a:rPr>
                            </m:ctrlPr>
                          </m:mPr>
                          <m:mr>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𝑎</m:t>
                                  </m:r>
                                </m:sub>
                              </m:sSub>
                            </m:e>
                            <m:e>
                              <m:r>
                                <a:rPr lang="en-US" sz="2400">
                                  <a:latin typeface="Cambria Math"/>
                                  <a:cs typeface="Times New Roman" pitchFamily="18" charset="0"/>
                                </a:rPr>
                                <m:t>0</m:t>
                              </m:r>
                            </m:e>
                            <m:e>
                              <m:r>
                                <a:rPr lang="en-US" sz="2400">
                                  <a:latin typeface="Cambria Math"/>
                                  <a:cs typeface="Times New Roman" pitchFamily="18" charset="0"/>
                                </a:rPr>
                                <m:t>0</m:t>
                              </m:r>
                            </m:e>
                          </m:mr>
                          <m:mr>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𝑡</m:t>
                                  </m:r>
                                </m:e>
                                <m:sub>
                                  <m:r>
                                    <a:rPr lang="en-US" sz="2400">
                                      <a:latin typeface="Cambria Math"/>
                                      <a:cs typeface="Times New Roman" pitchFamily="18" charset="0"/>
                                    </a:rPr>
                                    <m:t>𝑏</m:t>
                                  </m:r>
                                </m:sub>
                              </m:sSub>
                            </m:e>
                            <m:e>
                              <m:r>
                                <a:rPr lang="en-US" sz="2400">
                                  <a:latin typeface="Cambria Math"/>
                                  <a:cs typeface="Times New Roman" pitchFamily="18" charset="0"/>
                                </a:rPr>
                                <m:t>0</m:t>
                              </m:r>
                            </m:e>
                          </m:mr>
                          <m:mr>
                            <m:e>
                              <m:r>
                                <a:rPr lang="en-US" sz="2400">
                                  <a:latin typeface="Cambria Math"/>
                                  <a:cs typeface="Times New Roman" pitchFamily="18" charset="0"/>
                                </a:rPr>
                                <m:t>0</m:t>
                              </m:r>
                            </m:e>
                            <m:e>
                              <m:r>
                                <a:rPr lang="en-US" sz="2400">
                                  <a:latin typeface="Cambria Math"/>
                                  <a:cs typeface="Times New Roman" pitchFamily="18" charset="0"/>
                                </a:rPr>
                                <m:t>0</m:t>
                              </m:r>
                            </m:e>
                            <m:e>
                              <m:sSub>
                                <m:sSubPr>
                                  <m:ctrlPr>
                                    <a:rPr lang="en-US" sz="2400" i="1">
                                      <a:latin typeface="Cambria Math"/>
                                      <a:cs typeface="Times New Roman" pitchFamily="18" charset="0"/>
                                    </a:rPr>
                                  </m:ctrlPr>
                                </m:sSubPr>
                                <m:e>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r>
                                    <a:rPr lang="en-US" sz="2400">
                                      <a:latin typeface="Cambria Math"/>
                                      <a:cs typeface="Times New Roman" pitchFamily="18" charset="0"/>
                                    </a:rPr>
                                    <m:t>∙</m:t>
                                  </m:r>
                                  <m:r>
                                    <a:rPr lang="en-US" sz="2400">
                                      <a:latin typeface="Cambria Math"/>
                                      <a:cs typeface="Times New Roman" pitchFamily="18" charset="0"/>
                                    </a:rPr>
                                    <m:t>𝑍𝑡</m:t>
                                  </m:r>
                                </m:e>
                                <m:sub>
                                  <m:r>
                                    <a:rPr lang="en-US" sz="2400">
                                      <a:latin typeface="Cambria Math"/>
                                      <a:cs typeface="Times New Roman" pitchFamily="18" charset="0"/>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(79)</a:t>
                </a:r>
                <a:endParaRPr lang="en-US" sz="24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809906"/>
              </a:xfrm>
              <a:prstGeom prst="rect">
                <a:avLst/>
              </a:prstGeom>
              <a:blipFill rotWithShape="1">
                <a:blip r:embed="rId3"/>
                <a:stretch>
                  <a:fillRect l="-867" t="-1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5" name="TextBox 4"/>
          <p:cNvSpPr txBox="1"/>
          <p:nvPr/>
        </p:nvSpPr>
        <p:spPr>
          <a:xfrm>
            <a:off x="457200" y="5257800"/>
            <a:ext cx="1438712"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85800"/>
            <a:ext cx="9144000" cy="181588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Grounded Wye-Grounded Wye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2590800"/>
                <a:ext cx="9144000" cy="461665"/>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a:t> </a:t>
                </a:r>
                <a:r>
                  <a:rPr lang="en-US" sz="2400" dirty="0" smtClean="0"/>
                  <a:t>           			</a:t>
                </a:r>
                <a:r>
                  <a:rPr lang="en-US" sz="2400" dirty="0" smtClean="0">
                    <a:latin typeface="Times New Roman" pitchFamily="18" charset="0"/>
                    <a:cs typeface="Times New Roman" pitchFamily="18" charset="0"/>
                  </a:rPr>
                  <a:t>(80)</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590800"/>
                <a:ext cx="9144000" cy="461665"/>
              </a:xfrm>
              <a:prstGeom prst="rect">
                <a:avLst/>
              </a:prstGeom>
              <a:blipFill rotWithShape="1">
                <a:blip r:embed="rId3"/>
                <a:stretch>
                  <a:fillRect t="-11842" b="-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052465"/>
                <a:ext cx="9144000" cy="1906163"/>
              </a:xfrm>
              <a:prstGeom prst="rect">
                <a:avLst/>
              </a:prstGeom>
            </p:spPr>
            <p:txBody>
              <a:bodyPr wrap="square">
                <a:spAutoFit/>
              </a:bodyPr>
              <a:lstStyle/>
              <a:p>
                <a:pPr algn="ctr"/>
                <a:r>
                  <a:rPr lang="en-US" sz="2400" dirty="0">
                    <a:latin typeface="Times New Roman" pitchFamily="18" charset="0"/>
                    <a:cs typeface="Times New Roman" pitchFamily="18" charset="0"/>
                  </a:rPr>
                  <a:t>where</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052465"/>
                <a:ext cx="9144000" cy="190616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0" y="4958628"/>
                <a:ext cx="91440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0" y="4958628"/>
                <a:ext cx="9144000" cy="1754326"/>
              </a:xfrm>
              <a:prstGeom prst="rect">
                <a:avLst/>
              </a:prstGeom>
              <a:blipFill rotWithShape="1">
                <a:blip r:embed="rId5"/>
                <a:stretch>
                  <a:fillRect l="-867"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646331"/>
            <a:ext cx="9067800" cy="523220"/>
          </a:xfrm>
          <a:prstGeom prst="rect">
            <a:avLst/>
          </a:prstGeom>
        </p:spPr>
        <p:txBody>
          <a:bodyPr wrap="square">
            <a:spAutoFit/>
          </a:bodyPr>
          <a:lstStyle/>
          <a:p>
            <a:pPr marL="457200" lvl="4" algn="ctr"/>
            <a:r>
              <a:rPr lang="en-US" sz="2800" dirty="0">
                <a:latin typeface="Times New Roman" pitchFamily="18" charset="0"/>
                <a:cs typeface="Times New Roman" pitchFamily="18" charset="0"/>
              </a:rPr>
              <a:t>The Grounded Wye-Grounded Wye Connection</a:t>
            </a:r>
          </a:p>
        </p:txBody>
      </p:sp>
      <mc:AlternateContent xmlns:mc="http://schemas.openxmlformats.org/markup-compatibility/2006" xmlns:a14="http://schemas.microsoft.com/office/drawing/2010/main">
        <mc:Choice Requires="a14">
          <p:sp>
            <p:nvSpPr>
              <p:cNvPr id="4" name="Rectangle 3"/>
              <p:cNvSpPr/>
              <p:nvPr/>
            </p:nvSpPr>
            <p:spPr>
              <a:xfrm>
                <a:off x="240437" y="1371600"/>
                <a:ext cx="8610600" cy="4649671"/>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t>		</a:t>
                </a:r>
                <a:r>
                  <a:rPr lang="en-US" sz="2400" dirty="0" smtClean="0">
                    <a:latin typeface="Times New Roman" pitchFamily="18" charset="0"/>
                    <a:cs typeface="Times New Roman" pitchFamily="18" charset="0"/>
                  </a:rPr>
                  <a:t>(83)</a:t>
                </a:r>
              </a:p>
              <a:p>
                <a:pPr marL="800100" lvl="3" indent="-342900" algn="ctr"/>
                <a:endParaRPr lang="en-US" sz="2400" dirty="0"/>
              </a:p>
              <a:p>
                <a:pPr marL="800100" lvl="3"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40437" y="1371600"/>
                <a:ext cx="8610600" cy="4649671"/>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161</a:t>
            </a:fld>
            <a:endParaRPr lang="en-US"/>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608111"/>
            <a:ext cx="9144000" cy="8309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2000"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066800"/>
            <a:ext cx="4572000" cy="5715000"/>
          </a:xfrm>
          <a:prstGeom prst="rect">
            <a:avLst/>
          </a:prstGeom>
        </p:spPr>
      </p:pic>
      <p:sp>
        <p:nvSpPr>
          <p:cNvPr id="5" name="Rectangle 4"/>
          <p:cNvSpPr/>
          <p:nvPr/>
        </p:nvSpPr>
        <p:spPr>
          <a:xfrm>
            <a:off x="304800" y="1524000"/>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6167735"/>
            <a:ext cx="1981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9.0</a:t>
            </a:r>
            <a:endParaRPr lang="en-US" sz="2400" b="1"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163</a:t>
            </a:fld>
            <a:endParaRPr lang="en-US"/>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6124" y="1600200"/>
                <a:ext cx="8839200" cy="493301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𝑉𝐿𝐿</m:t>
                                  </m:r>
                                </m:e>
                                <m:sub>
                                  <m:r>
                                    <a:rPr lang="en-US" sz="2400" i="1">
                                      <a:latin typeface="Cambria Math"/>
                                    </a:rPr>
                                    <m:t>𝐴𝐵</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𝐵𝐶</m:t>
                                  </m:r>
                                </m:sub>
                              </m:sSub>
                            </m:e>
                          </m:mr>
                          <m:mr>
                            <m:e>
                              <m:sSub>
                                <m:sSubPr>
                                  <m:ctrlPr>
                                    <a:rPr lang="en-US" sz="2400" i="1">
                                      <a:latin typeface="Cambria Math"/>
                                    </a:rPr>
                                  </m:ctrlPr>
                                </m:sSubPr>
                                <m:e>
                                  <m:r>
                                    <a:rPr lang="en-US" sz="2400" i="1">
                                      <a:latin typeface="Cambria Math"/>
                                    </a:rPr>
                                    <m:t>𝑉𝐿𝐿</m:t>
                                  </m:r>
                                </m:e>
                                <m:sub>
                                  <m:r>
                                    <a:rPr lang="en-US" sz="2400" i="1">
                                      <a:latin typeface="Cambria Math"/>
                                    </a:rPr>
                                    <m:t>𝐶𝐴</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t>	</a:t>
                </a:r>
                <a:r>
                  <a:rPr lang="en-US" sz="2400" dirty="0" smtClean="0">
                    <a:latin typeface="Times New Roman" pitchFamily="18" charset="0"/>
                    <a:cs typeface="Times New Roman" pitchFamily="18" charset="0"/>
                  </a:rPr>
                  <a:t>(85)</a:t>
                </a:r>
                <a:endParaRPr lang="en-US" sz="2400" dirty="0">
                  <a:latin typeface="Times New Roman" pitchFamily="18" charset="0"/>
                  <a:cs typeface="Times New Roman" pitchFamily="18" charset="0"/>
                </a:endParaRP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t>		</a:t>
                </a:r>
                <a:r>
                  <a:rPr lang="en-US" sz="2400" dirty="0" smtClean="0">
                    <a:latin typeface="Times New Roman" pitchFamily="18" charset="0"/>
                    <a:cs typeface="Times New Roman" pitchFamily="18" charset="0"/>
                  </a:rPr>
                  <a:t>(87)</a:t>
                </a:r>
                <a:endParaRPr lang="en-US" sz="24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136124" y="1600200"/>
                <a:ext cx="8839200" cy="4933017"/>
              </a:xfrm>
              <a:prstGeom prst="rect">
                <a:avLst/>
              </a:prstGeom>
              <a:blipFill rotWithShape="1">
                <a:blip r:embed="rId2"/>
                <a:stretch>
                  <a:fillRect l="-897" t="-98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164</a:t>
            </a:fld>
            <a:endParaRPr lang="en-US"/>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481682"/>
                <a:ext cx="8839200" cy="2556918"/>
              </a:xfrm>
              <a:prstGeom prst="rect">
                <a:avLst/>
              </a:prstGeom>
            </p:spPr>
            <p:txBody>
              <a:bodyPr wrap="square">
                <a:spAutoFit/>
              </a:bodyPr>
              <a:lstStyle/>
              <a:p>
                <a:pPr marL="0" lvl="2" algn="ctr"/>
                <a:endParaRPr lang="en-US" sz="2400"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t>			</a:t>
                </a:r>
                <a:r>
                  <a:rPr lang="en-US" sz="2400" dirty="0" smtClean="0">
                    <a:latin typeface="Times New Roman" pitchFamily="18" charset="0"/>
                    <a:cs typeface="Times New Roman" pitchFamily="18" charset="0"/>
                  </a:rPr>
                  <a:t>(88)</a:t>
                </a:r>
              </a:p>
              <a:p>
                <a:pPr marL="0" lvl="2" algn="ctr"/>
                <a:endParaRPr lang="en-US" sz="2400" dirty="0">
                  <a:latin typeface="Times New Roman" pitchFamily="18" charset="0"/>
                  <a:cs typeface="Times New Roman" pitchFamily="18" charset="0"/>
                </a:endParaRPr>
              </a:p>
              <a:p>
                <a:pPr marL="0" lvl="2" algn="ctr"/>
                <a:endParaRPr lang="en-US" sz="24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𝐻𝑖𝑔h</m:t>
                            </m:r>
                            <m:r>
                              <a:rPr lang="en-US" sz="2400" i="1">
                                <a:latin typeface="Cambria Math"/>
                              </a:rPr>
                              <m:t>_</m:t>
                            </m:r>
                            <m:r>
                              <a:rPr lang="en-US" sz="2400" i="1">
                                <a:latin typeface="Cambria Math"/>
                              </a:rPr>
                              <m:t>𝑆𝑖𝑑𝑒</m:t>
                            </m:r>
                          </m:sub>
                        </m:sSub>
                      </m:num>
                      <m:den>
                        <m:sSub>
                          <m:sSubPr>
                            <m:ctrlPr>
                              <a:rPr lang="en-US" sz="2400" i="1">
                                <a:latin typeface="Cambria Math"/>
                              </a:rPr>
                            </m:ctrlPr>
                          </m:sSubPr>
                          <m:e>
                            <m:r>
                              <a:rPr lang="en-US" sz="2400" i="1">
                                <a:latin typeface="Cambria Math"/>
                              </a:rPr>
                              <m:t>𝑉𝐿𝐿</m:t>
                            </m:r>
                          </m:e>
                          <m:sub>
                            <m:r>
                              <a:rPr lang="en-US" sz="2400" i="1">
                                <a:latin typeface="Cambria Math"/>
                              </a:rPr>
                              <m:t>𝑅𝑎𝑡𝑒𝑑</m:t>
                            </m:r>
                            <m:r>
                              <a:rPr lang="en-US" sz="2400" i="1">
                                <a:latin typeface="Cambria Math"/>
                              </a:rPr>
                              <m:t>_</m:t>
                            </m:r>
                            <m:r>
                              <a:rPr lang="en-US" sz="2400" i="1">
                                <a:latin typeface="Cambria Math"/>
                              </a:rPr>
                              <m:t>𝐿𝑜𝑤</m:t>
                            </m:r>
                            <m:r>
                              <a:rPr lang="en-US" sz="2400" i="1">
                                <a:latin typeface="Cambria Math"/>
                              </a:rPr>
                              <m:t>_</m:t>
                            </m:r>
                            <m:r>
                              <a:rPr lang="en-US" sz="2400" i="1">
                                <a:latin typeface="Cambria Math"/>
                              </a:rPr>
                              <m:t>𝑆𝑖𝑑𝑒</m:t>
                            </m:r>
                          </m:sub>
                        </m:sSub>
                      </m:den>
                    </m:f>
                  </m:oMath>
                </a14:m>
                <a:r>
                  <a:rPr lang="en-US" sz="2400" dirty="0" smtClean="0"/>
                  <a:t>			</a:t>
                </a:r>
                <a:r>
                  <a:rPr lang="en-US" sz="2400" dirty="0" smtClean="0">
                    <a:latin typeface="Times New Roman" pitchFamily="18" charset="0"/>
                    <a:cs typeface="Times New Roman" pitchFamily="18" charset="0"/>
                  </a:rPr>
                  <a:t> (89)</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 y="1481682"/>
                <a:ext cx="8839200" cy="2556918"/>
              </a:xfrm>
              <a:prstGeom prst="rect">
                <a:avLst/>
              </a:prstGeom>
              <a:blipFill rotWithShape="1">
                <a:blip r:embed="rId2"/>
                <a:stretch>
                  <a:fillRect/>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646331"/>
            <a:ext cx="85344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mc:AlternateContent xmlns:mc="http://schemas.openxmlformats.org/markup-compatibility/2006" xmlns:a14="http://schemas.microsoft.com/office/drawing/2010/main">
        <mc:Choice Requires="a14">
          <p:sp>
            <p:nvSpPr>
              <p:cNvPr id="5" name="Rectangle 4"/>
              <p:cNvSpPr/>
              <p:nvPr/>
            </p:nvSpPr>
            <p:spPr>
              <a:xfrm>
                <a:off x="0" y="4495800"/>
                <a:ext cx="9067800" cy="110799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(90)</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4495800"/>
                <a:ext cx="9067800" cy="1107996"/>
              </a:xfrm>
              <a:prstGeom prst="rect">
                <a:avLst/>
              </a:prstGeom>
              <a:blipFill rotWithShape="1">
                <a:blip r:embed="rId3"/>
                <a:stretch>
                  <a:fillRect l="-874" t="-4420" b="-11050"/>
                </a:stretch>
              </a:blipFill>
            </p:spPr>
            <p:txBody>
              <a:bodyPr/>
              <a:lstStyle/>
              <a:p>
                <a:r>
                  <a:rPr lang="en-US">
                    <a:noFill/>
                  </a:rPr>
                  <a:t> </a:t>
                </a:r>
              </a:p>
            </p:txBody>
          </p:sp>
        </mc:Fallback>
      </mc:AlternateContent>
      <p:sp>
        <p:nvSpPr>
          <p:cNvPr id="6" name="Rectangle 5"/>
          <p:cNvSpPr/>
          <p:nvPr/>
        </p:nvSpPr>
        <p:spPr>
          <a:xfrm>
            <a:off x="0" y="1169551"/>
            <a:ext cx="90678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165</a:t>
            </a:fld>
            <a:endParaRPr lang="en-US"/>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12905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𝐴𝐵</m:t>
                                  </m:r>
                                </m:sub>
                              </m:sSub>
                            </m:e>
                          </m:mr>
                          <m:mr>
                            <m:e>
                              <m:sSub>
                                <m:sSubPr>
                                  <m:ctrlPr>
                                    <a:rPr lang="en-US" sz="2400" i="1">
                                      <a:latin typeface="Cambria Math"/>
                                    </a:rPr>
                                  </m:ctrlPr>
                                </m:sSubPr>
                                <m:e>
                                  <m:r>
                                    <a:rPr lang="en-US" sz="2400" i="1">
                                      <a:latin typeface="Cambria Math"/>
                                    </a:rPr>
                                    <m:t>𝐼</m:t>
                                  </m:r>
                                </m:e>
                                <m:sub>
                                  <m:r>
                                    <a:rPr lang="en-US" sz="2400" i="1">
                                      <a:latin typeface="Cambria Math"/>
                                    </a:rPr>
                                    <m:t>𝐵𝐶</m:t>
                                  </m:r>
                                </m:sub>
                              </m:sSub>
                            </m:e>
                          </m:mr>
                          <m:mr>
                            <m:e>
                              <m:sSub>
                                <m:sSubPr>
                                  <m:ctrlPr>
                                    <a:rPr lang="en-US" sz="2400" i="1">
                                      <a:latin typeface="Cambria Math"/>
                                    </a:rPr>
                                  </m:ctrlPr>
                                </m:sSubPr>
                                <m:e>
                                  <m:r>
                                    <a:rPr lang="en-US" sz="2400" i="1">
                                      <a:latin typeface="Cambria Math"/>
                                    </a:rPr>
                                    <m:t>𝐼</m:t>
                                  </m:r>
                                </m:e>
                                <m:sub>
                                  <m:r>
                                    <a:rPr lang="en-US" sz="2400" i="1">
                                      <a:latin typeface="Cambria Math"/>
                                    </a:rPr>
                                    <m:t>𝐶𝐴</m:t>
                                  </m:r>
                                </m:sub>
                              </m:sSub>
                            </m:e>
                          </m:mr>
                        </m:m>
                      </m:e>
                    </m:d>
                  </m:oMath>
                </a14:m>
                <a:r>
                  <a:rPr lang="en-US" sz="2400" dirty="0" smtClean="0">
                    <a:latin typeface="Times New Roman" pitchFamily="18" charset="0"/>
                    <a:cs typeface="Times New Roman" pitchFamily="18" charset="0"/>
                  </a:rPr>
                  <a:t>		(91)</a:t>
                </a:r>
              </a:p>
              <a:p>
                <a:pPr algn="ct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𝐴𝐵𝐶</m:t>
                            </m:r>
                          </m:sub>
                        </m:sSub>
                      </m:e>
                    </m:d>
                  </m:oMath>
                </a14:m>
                <a:r>
                  <a:rPr lang="en-US" sz="2400" dirty="0" smtClean="0">
                    <a:latin typeface="Times New Roman" pitchFamily="18" charset="0"/>
                    <a:cs typeface="Times New Roman" pitchFamily="18" charset="0"/>
                  </a:rPr>
                  <a:t>			(92)</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(93)</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129050"/>
              </a:xfrm>
              <a:prstGeom prst="rect">
                <a:avLst/>
              </a:prstGeom>
              <a:blipFill rotWithShape="1">
                <a:blip r:embed="rId3"/>
                <a:stretch>
                  <a:fillRect l="-867" t="-995" r="-1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218521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b="0" i="1" smtClean="0">
                                <a:latin typeface="Cambria Math"/>
                              </a:rPr>
                              <m:t>𝑎𝑏𝑐</m:t>
                            </m:r>
                          </m:sub>
                        </m:sSub>
                      </m:e>
                    </m:d>
                  </m:oMath>
                </a14:m>
                <a:r>
                  <a:rPr lang="en-US" sz="24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2185214"/>
              </a:xfrm>
              <a:prstGeom prst="rect">
                <a:avLst/>
              </a:prstGeom>
              <a:blipFill rotWithShape="1">
                <a:blip r:embed="rId3"/>
                <a:stretch>
                  <a:fillRect l="-867" t="-2793" b="-530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3114675"/>
                <a:ext cx="9144000" cy="31128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(95)</a:t>
                </a: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𝐷𝐼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(96)</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114675"/>
                <a:ext cx="9144000" cy="3112840"/>
              </a:xfrm>
              <a:prstGeom prst="rect">
                <a:avLst/>
              </a:prstGeom>
              <a:blipFill rotWithShape="1">
                <a:blip r:embed="rId4"/>
                <a:stretch>
                  <a:fillRect l="-867" t="-1566" r="-867" b="-35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167</a:t>
            </a:fld>
            <a:endParaRPr lang="en-US"/>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35974"/>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800100" lvl="3"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(97)</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0" y="635974"/>
                <a:ext cx="9144000" cy="5786199"/>
              </a:xfrm>
              <a:prstGeom prst="rect">
                <a:avLst/>
              </a:prstGeom>
              <a:blipFill rotWithShape="1">
                <a:blip r:embed="rId3"/>
                <a:stretch>
                  <a:fillRect l="-867" t="-1053" b="-1368"/>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821274"/>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(99)</a:t>
                </a: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smtClean="0">
                    <a:solidFill>
                      <a:prstClr val="black"/>
                    </a:solidFill>
                  </a:rPr>
                  <a:t>		</a:t>
                </a:r>
                <a:r>
                  <a:rPr lang="en-US" sz="2400" dirty="0" smtClean="0">
                    <a:solidFill>
                      <a:prstClr val="black"/>
                    </a:solidFill>
                    <a:latin typeface="Times New Roman" pitchFamily="18" charset="0"/>
                    <a:cs typeface="Times New Roman" pitchFamily="18" charset="0"/>
                  </a:rPr>
                  <a:t>(100)</a:t>
                </a:r>
                <a:endParaRPr lang="en-US" sz="24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821274"/>
              </a:xfrm>
              <a:prstGeom prst="rect">
                <a:avLst/>
              </a:prstGeom>
              <a:blipFill rotWithShape="1">
                <a:blip r:embed="rId3"/>
                <a:stretch>
                  <a:fillRect l="-867" t="-104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4"/>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smtClean="0">
                <a:latin typeface="Times New Roman" pitchFamily="18" charset="0"/>
                <a:cs typeface="Times New Roman" pitchFamily="18" charset="0"/>
              </a:rPr>
              <a:t>(</a:t>
            </a:r>
            <a:r>
              <a:rPr lang="en-US" sz="2400" dirty="0" err="1">
                <a:latin typeface="Times New Roman" pitchFamily="18" charset="0"/>
                <a:cs typeface="Times New Roman" pitchFamily="18" charset="0"/>
              </a:rPr>
              <a:t>E</a:t>
            </a:r>
            <a:r>
              <a:rPr lang="en-US" sz="2400" dirty="0" err="1" smtClean="0">
                <a:latin typeface="Times New Roman" pitchFamily="18" charset="0"/>
                <a:cs typeface="Times New Roman" pitchFamily="18" charset="0"/>
              </a:rPr>
              <a:t>q’s</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5509200"/>
              </a:xfrm>
              <a:prstGeom prst="rect">
                <a:avLst/>
              </a:prstGeom>
              <a:noFill/>
            </p:spPr>
            <p:txBody>
              <a:bodyPr wrap="square" rtlCol="0">
                <a:spAutoFit/>
              </a:bodyPr>
              <a:lstStyle/>
              <a:p>
                <a:pPr marL="457200" lvl="4"/>
                <a:r>
                  <a:rPr lang="en-US" sz="2800" dirty="0" smtClean="0">
                    <a:solidFill>
                      <a:prstClr val="black"/>
                    </a:solidFill>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solidFill>
                    <a:prstClr val="black"/>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(101)</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b="1" dirty="0" smtClean="0">
                    <a:solidFill>
                      <a:srgbClr val="FF0000"/>
                    </a:solidFill>
                  </a:rPr>
                  <a:t>	</a:t>
                </a:r>
                <a:r>
                  <a:rPr lang="en-US" sz="2400" dirty="0" smtClean="0">
                    <a:latin typeface="Times New Roman" pitchFamily="18" charset="0"/>
                    <a:cs typeface="Times New Roman" pitchFamily="18" charset="0"/>
                  </a:rPr>
                  <a:t>(102)</a:t>
                </a:r>
              </a:p>
              <a:p>
                <a:pPr marL="0" lvl="2"/>
                <a:endParaRPr lang="en-US" sz="2400" dirty="0" smtClean="0"/>
              </a:p>
              <a:p>
                <a:pPr marL="342900" lvl="2" indent="-342900">
                  <a:buFont typeface="Wingdings" pitchFamily="2" charset="2"/>
                  <a:buChar char="Ø"/>
                </a:pPr>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5509200"/>
              </a:xfrm>
              <a:prstGeom prst="rect">
                <a:avLst/>
              </a:prstGeom>
              <a:blipFill rotWithShape="1">
                <a:blip r:embed="rId3"/>
                <a:stretch>
                  <a:fillRect l="-867" t="-1106" b="-154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solidFill>
                  <a:prstClr val="black"/>
                </a:solidFill>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34019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Three </a:t>
                </a:r>
                <a:r>
                  <a:rPr lang="en-US" sz="2400" dirty="0">
                    <a:solidFill>
                      <a:prstClr val="black"/>
                    </a:solidFill>
                    <a:latin typeface="Times New Roman" pitchFamily="18" charset="0"/>
                    <a:cs typeface="Times New Roman" pitchFamily="18" charset="0"/>
                  </a:rPr>
                  <a:t>independent equations are </a:t>
                </a:r>
                <a:r>
                  <a:rPr lang="en-US" sz="2400" dirty="0" smtClean="0">
                    <a:solidFill>
                      <a:prstClr val="black"/>
                    </a:solidFill>
                    <a:latin typeface="Times New Roman" pitchFamily="18" charset="0"/>
                    <a:cs typeface="Times New Roman" pitchFamily="18" charset="0"/>
                  </a:rPr>
                  <a:t>needed. </a:t>
                </a:r>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Two </a:t>
                </a:r>
                <a:r>
                  <a:rPr lang="en-US" sz="2400" dirty="0">
                    <a:solidFill>
                      <a:prstClr val="black"/>
                    </a:solidFill>
                    <a:latin typeface="Times New Roman" pitchFamily="18" charset="0"/>
                    <a:cs typeface="Times New Roman" pitchFamily="18" charset="0"/>
                  </a:rPr>
                  <a:t>come from applying KCL at the  two vertices of the delta connected </a:t>
                </a:r>
                <a:r>
                  <a:rPr lang="en-US" sz="24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400" dirty="0">
                  <a:solidFill>
                    <a:prstClr val="black"/>
                  </a:solidFill>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solidFill>
                      <a:prstClr val="black"/>
                    </a:solidFill>
                    <a:latin typeface="Times New Roman" pitchFamily="18" charset="0"/>
                    <a:cs typeface="Times New Roman" pitchFamily="18" charset="0"/>
                  </a:rPr>
                  <a:t>(103)</a:t>
                </a:r>
              </a:p>
              <a:p>
                <a:pPr marL="0" lvl="2" algn="ctr"/>
                <a:endParaRPr lang="en-US" sz="2400" dirty="0">
                  <a:solidFill>
                    <a:prstClr val="black"/>
                  </a:solidFill>
                  <a:latin typeface="Times New Roman" pitchFamily="18" charset="0"/>
                  <a:cs typeface="Times New Roman" pitchFamily="18" charset="0"/>
                </a:endParaRPr>
              </a:p>
              <a:p>
                <a:pPr marL="0" lvl="2"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oMath>
                </a14:m>
                <a:r>
                  <a:rPr lang="en-US" sz="2400" b="1" dirty="0" smtClean="0">
                    <a:solidFill>
                      <a:srgbClr val="FF0000"/>
                    </a:solidFill>
                  </a:rPr>
                  <a:t>				</a:t>
                </a:r>
                <a:r>
                  <a:rPr lang="en-US" sz="2400" dirty="0" smtClean="0">
                    <a:solidFill>
                      <a:prstClr val="black"/>
                    </a:solidFill>
                    <a:latin typeface="Times New Roman" pitchFamily="18" charset="0"/>
                    <a:cs typeface="Times New Roman" pitchFamily="18" charset="0"/>
                  </a:rPr>
                  <a:t>(104)</a:t>
                </a:r>
                <a:endParaRPr lang="en-US" sz="24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400" dirty="0" smtClean="0"/>
              </a:p>
              <a:p>
                <a:pPr marL="800100" lvl="3" indent="-342900">
                  <a:buFont typeface="Wingdings" pitchFamily="2" charset="2"/>
                  <a:buChar char="Ø"/>
                </a:pPr>
                <a:r>
                  <a:rPr lang="en-US" sz="2400" dirty="0" smtClean="0">
                    <a:solidFill>
                      <a:prstClr val="black"/>
                    </a:solidFill>
                    <a:latin typeface="Times New Roman" pitchFamily="18" charset="0"/>
                    <a:cs typeface="Times New Roman" pitchFamily="18" charset="0"/>
                  </a:rPr>
                  <a:t>The </a:t>
                </a:r>
                <a:r>
                  <a:rPr lang="en-US" sz="24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dirty="0" smtClean="0"/>
              </a:p>
              <a:p>
                <a:pPr marL="0" lvl="2" algn="ctr"/>
                <a14:m>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r>
                      <a:rPr lang="en-US" sz="2400" i="1">
                        <a:latin typeface="Cambria Math"/>
                      </a:rPr>
                      <m:t>=0</m:t>
                    </m:r>
                  </m:oMath>
                </a14:m>
                <a:r>
                  <a:rPr lang="en-US" sz="2400" dirty="0" smtClean="0"/>
                  <a:t>	</a:t>
                </a:r>
                <a:r>
                  <a:rPr lang="en-US" sz="2400" dirty="0" smtClean="0">
                    <a:solidFill>
                      <a:prstClr val="black"/>
                    </a:solidFill>
                    <a:latin typeface="Times New Roman" pitchFamily="18" charset="0"/>
                    <a:cs typeface="Times New Roman" pitchFamily="18" charset="0"/>
                  </a:rPr>
                  <a:t>(105)</a:t>
                </a:r>
                <a:endParaRPr lang="en-US" sz="2400" dirty="0">
                  <a:solidFill>
                    <a:prstClr val="black"/>
                  </a:solidFill>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340197"/>
              </a:xfrm>
              <a:prstGeom prst="rect">
                <a:avLst/>
              </a:prstGeom>
              <a:blipFill rotWithShape="1">
                <a:blip r:embed="rId3"/>
                <a:stretch>
                  <a:fillRect l="-867" t="-962"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56177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0" lvl="2"/>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𝐴𝐵</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𝐵𝐶</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𝑉</m:t>
                            </m:r>
                          </m:e>
                          <m:sub>
                            <m:r>
                              <a:rPr lang="en-US" sz="2400" i="1">
                                <a:latin typeface="Cambria Math"/>
                              </a:rPr>
                              <m:t>𝐶𝐴</m:t>
                            </m:r>
                          </m:sub>
                        </m:sSub>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(106)</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400" i="1">
                        <a:latin typeface="Cambria Math"/>
                      </a:rPr>
                      <m:t>0=</m:t>
                    </m:r>
                    <m:sSub>
                      <m:sSubPr>
                        <m:ctrlPr>
                          <a:rPr lang="en-US" sz="2400" i="1">
                            <a:latin typeface="Cambria Math"/>
                          </a:rPr>
                        </m:ctrlPr>
                      </m:sSubPr>
                      <m:e>
                        <m:r>
                          <a:rPr lang="en-US" sz="2400" i="1">
                            <a:latin typeface="Cambria Math"/>
                          </a:rPr>
                          <m:t>𝑍𝑡</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𝑎𝑐</m:t>
                        </m:r>
                      </m:sub>
                    </m:sSub>
                  </m:oMath>
                </a14:m>
                <a:r>
                  <a:rPr lang="en-US" sz="2400" dirty="0" smtClean="0"/>
                  <a:t>				</a:t>
                </a:r>
                <a:r>
                  <a:rPr lang="en-US" sz="2400" dirty="0" smtClean="0">
                    <a:latin typeface="Times New Roman" pitchFamily="18" charset="0"/>
                    <a:cs typeface="Times New Roman" pitchFamily="18" charset="0"/>
                  </a:rPr>
                  <a:t>(107)</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5617756"/>
              </a:xfrm>
              <a:prstGeom prst="rect">
                <a:avLst/>
              </a:prstGeom>
              <a:blipFill rotWithShape="1">
                <a:blip r:embed="rId3"/>
                <a:stretch>
                  <a:fillRect l="-867" t="-1086" r="-1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172</a:t>
            </a:fld>
            <a:endParaRPr lang="en-US"/>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653967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oMath>
                </a14:m>
                <a:r>
                  <a:rPr lang="en-US" sz="2400" dirty="0" smtClean="0">
                    <a:latin typeface="Times New Roman" pitchFamily="18" charset="0"/>
                    <a:cs typeface="Times New Roman" pitchFamily="18" charset="0"/>
                  </a:rPr>
                  <a:t>	(108)</a:t>
                </a:r>
              </a:p>
              <a:p>
                <a:pPr marL="0" lvl="1" indent="-457200" algn="ctr"/>
                <a:endParaRPr lang="en-US" sz="2400" i="1" dirty="0" smtClean="0">
                  <a:latin typeface="Cambria Math"/>
                </a:endParaRPr>
              </a:p>
              <a:p>
                <a:pPr marL="342900" lvl="2" indent="-342900"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𝐹</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latin typeface="Times New Roman" pitchFamily="18" charset="0"/>
                    <a:cs typeface="Times New Roman" pitchFamily="18" charset="0"/>
                  </a:rPr>
                  <a:t>			(109)</a:t>
                </a:r>
              </a:p>
              <a:p>
                <a:pPr marL="342900" lvl="2" indent="-342900" algn="ctr"/>
                <a:endParaRPr lang="en-US" sz="2400" dirty="0" smtClean="0">
                  <a:latin typeface="Times New Roman" pitchFamily="18" charset="0"/>
                  <a:cs typeface="Times New Roman" pitchFamily="18" charset="0"/>
                </a:endParaRPr>
              </a:p>
              <a:p>
                <a:pPr marL="342900" lvl="2" indent="-342900"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latin typeface="Times New Roman" pitchFamily="18" charset="0"/>
                    <a:cs typeface="Times New Roman" pitchFamily="18" charset="0"/>
                  </a:rPr>
                  <a:t>		(110)</a:t>
                </a:r>
              </a:p>
              <a:p>
                <a:pPr marL="800100" lvl="3" indent="-342900">
                  <a:buFont typeface="Arial" pitchFamily="34" charset="0"/>
                  <a:buChar char="•"/>
                </a:pPr>
                <a:endParaRPr lang="en-US" b="1" dirty="0" smtClean="0">
                  <a:solidFill>
                    <a:srgbClr val="FF0000"/>
                  </a:solidFill>
                </a:endParaRPr>
              </a:p>
              <a:p>
                <a:pPr marL="0" lvl="2" algn="ctr"/>
                <a14:m>
                  <m:oMath xmlns:m="http://schemas.openxmlformats.org/officeDocument/2006/math">
                    <m:d>
                      <m:dPr>
                        <m:begChr m:val="["/>
                        <m:endChr m:val="]"/>
                        <m:ctrlPr>
                          <a:rPr lang="en-US" sz="2400" i="1">
                            <a:latin typeface="Cambria Math"/>
                          </a:rPr>
                        </m:ctrlPr>
                      </m:dPr>
                      <m:e>
                        <m:r>
                          <a:rPr lang="en-US" sz="2400" i="1">
                            <a:latin typeface="Cambria Math"/>
                          </a:rPr>
                          <m:t>𝐹</m:t>
                        </m:r>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𝑍𝑡</m:t>
                                  </m:r>
                                </m:e>
                                <m:sub>
                                  <m:r>
                                    <a:rPr lang="en-US" sz="2400" i="1">
                                      <a:latin typeface="Cambria Math"/>
                                    </a:rPr>
                                    <m:t>𝑐𝑎</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6539675"/>
              </a:xfrm>
              <a:prstGeom prst="rect">
                <a:avLst/>
              </a:prstGeom>
              <a:blipFill rotWithShape="1">
                <a:blip r:embed="rId3"/>
                <a:stretch>
                  <a:fillRect l="-867" t="-932"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173</a:t>
            </a:fld>
            <a:endParaRPr lang="en-US"/>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33425"/>
            <a:ext cx="9144000" cy="172354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mc:AlternateContent xmlns:mc="http://schemas.openxmlformats.org/markup-compatibility/2006" xmlns:a14="http://schemas.microsoft.com/office/drawing/2010/main">
        <mc:Choice Requires="a14">
          <p:sp>
            <p:nvSpPr>
              <p:cNvPr id="3" name="Rectangle 2"/>
              <p:cNvSpPr/>
              <p:nvPr/>
            </p:nvSpPr>
            <p:spPr>
              <a:xfrm>
                <a:off x="0" y="1676400"/>
                <a:ext cx="9144000" cy="37537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𝐹</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r>
                              <a:rPr lang="en-US" sz="2400" i="1">
                                <a:latin typeface="Cambria Math"/>
                              </a:rPr>
                              <m:t>0</m:t>
                            </m:r>
                          </m:e>
                          <m:sub>
                            <m:r>
                              <a:rPr lang="en-US" sz="2400" i="1">
                                <a:latin typeface="Cambria Math"/>
                              </a:rPr>
                              <m:t>𝑎𝑏𝑐</m:t>
                            </m:r>
                          </m:sub>
                        </m:sSub>
                      </m:e>
                    </m:d>
                  </m:oMath>
                </a14:m>
                <a:r>
                  <a:rPr lang="en-US" sz="2400" i="1" dirty="0" smtClean="0">
                    <a:latin typeface="Cambria Math"/>
                  </a:rPr>
                  <a:t>  				</a:t>
                </a:r>
                <a:r>
                  <a:rPr lang="en-US" sz="2400" dirty="0" smtClean="0">
                    <a:latin typeface="Times New Roman" pitchFamily="18" charset="0"/>
                    <a:cs typeface="Times New Roman" pitchFamily="18" charset="0"/>
                  </a:rPr>
                  <a:t>(112)</a:t>
                </a:r>
                <a:endParaRPr lang="en-US" sz="2400" dirty="0">
                  <a:latin typeface="Times New Roman" pitchFamily="18" charset="0"/>
                  <a:cs typeface="Times New Roman" pitchFamily="18" charset="0"/>
                </a:endParaRPr>
              </a:p>
              <a:p>
                <a:pPr marL="0" lvl="2" algn="ctr"/>
                <a:endParaRPr lang="en-US" sz="2400" dirty="0" smtClean="0"/>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14:m>
                  <m:oMath xmlns:m="http://schemas.openxmlformats.org/officeDocument/2006/math">
                    <m:d>
                      <m:dPr>
                        <m:begChr m:val="["/>
                        <m:endChr m:val="]"/>
                        <m:ctrlPr>
                          <a:rPr lang="en-US" sz="2200" i="1">
                            <a:latin typeface="Cambria Math"/>
                          </a:rPr>
                        </m:ctrlPr>
                      </m:dPr>
                      <m:e>
                        <m:r>
                          <a:rPr lang="en-US" sz="2200" i="1">
                            <a:latin typeface="Cambria Math"/>
                          </a:rPr>
                          <m:t>𝐺</m:t>
                        </m:r>
                      </m:e>
                    </m:d>
                    <m:r>
                      <a:rPr lang="en-US" sz="2200" i="1">
                        <a:latin typeface="Cambria Math"/>
                      </a:rPr>
                      <m:t>=</m:t>
                    </m:r>
                    <m:sSup>
                      <m:sSupPr>
                        <m:ctrlPr>
                          <a:rPr lang="en-US" sz="2200" i="1">
                            <a:latin typeface="Cambria Math"/>
                          </a:rPr>
                        </m:ctrlPr>
                      </m:sSupPr>
                      <m:e>
                        <m:d>
                          <m:dPr>
                            <m:begChr m:val="["/>
                            <m:endChr m:val="]"/>
                            <m:ctrlPr>
                              <a:rPr lang="en-US" sz="2200" i="1">
                                <a:latin typeface="Cambria Math"/>
                              </a:rPr>
                            </m:ctrlPr>
                          </m:dPr>
                          <m:e>
                            <m:r>
                              <a:rPr lang="en-US" sz="2200" i="1">
                                <a:latin typeface="Cambria Math"/>
                              </a:rPr>
                              <m:t>𝐹</m:t>
                            </m:r>
                          </m:e>
                        </m:d>
                      </m:e>
                      <m:sup>
                        <m:r>
                          <a:rPr lang="en-US" sz="2200" i="1">
                            <a:latin typeface="Cambria Math"/>
                          </a:rPr>
                          <m:t>−1</m:t>
                        </m:r>
                      </m:sup>
                    </m:sSup>
                    <m:r>
                      <a:rPr lang="en-US" sz="2200" i="1">
                        <a:latin typeface="Cambria Math"/>
                      </a:rPr>
                      <m:t>=</m:t>
                    </m:r>
                    <m:f>
                      <m:fPr>
                        <m:ctrlPr>
                          <a:rPr lang="en-US" sz="2200" i="1">
                            <a:latin typeface="Cambria Math"/>
                          </a:rPr>
                        </m:ctrlPr>
                      </m:fPr>
                      <m:num>
                        <m:r>
                          <a:rPr lang="en-US" sz="2200" i="1">
                            <a:latin typeface="Cambria Math"/>
                          </a:rPr>
                          <m:t>1</m:t>
                        </m:r>
                      </m:num>
                      <m:den>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den>
                    </m:f>
                    <m:r>
                      <a:rPr lang="en-US" sz="2200" i="1">
                        <a:latin typeface="Cambria Math"/>
                      </a:rPr>
                      <m:t>∙</m:t>
                    </m:r>
                    <m:d>
                      <m:dPr>
                        <m:begChr m:val="["/>
                        <m:endChr m:val="]"/>
                        <m:ctrlPr>
                          <a:rPr lang="en-US" sz="2200" i="1">
                            <a:latin typeface="Cambria Math"/>
                          </a:rPr>
                        </m:ctrlPr>
                      </m:dPr>
                      <m:e>
                        <m:m>
                          <m:mPr>
                            <m:mcs>
                              <m:mc>
                                <m:mcPr>
                                  <m:count m:val="3"/>
                                  <m:mcJc m:val="center"/>
                                </m:mcPr>
                              </m:mc>
                            </m:mcs>
                            <m:ctrlPr>
                              <a:rPr lang="en-US" sz="2200" i="1">
                                <a:latin typeface="Cambria Math"/>
                              </a:rPr>
                            </m:ctrlPr>
                          </m:mP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r>
                            <m:e>
                              <m:sSub>
                                <m:sSubPr>
                                  <m:ctrlPr>
                                    <a:rPr lang="en-US" sz="2200" i="1">
                                      <a:latin typeface="Cambria Math"/>
                                    </a:rPr>
                                  </m:ctrlPr>
                                </m:sSubPr>
                                <m:e>
                                  <m:r>
                                    <a:rPr lang="en-US" sz="2200" i="1">
                                      <a:latin typeface="Cambria Math"/>
                                    </a:rPr>
                                    <m:t>𝑍𝑡</m:t>
                                  </m:r>
                                </m:e>
                                <m:sub>
                                  <m:r>
                                    <a:rPr lang="en-US" sz="2200" i="1">
                                      <a:latin typeface="Cambria Math"/>
                                    </a:rPr>
                                    <m:t>𝑐𝑎</m:t>
                                  </m:r>
                                </m:sub>
                              </m:sSub>
                            </m:e>
                            <m:e>
                              <m:sSub>
                                <m:sSubPr>
                                  <m:ctrlPr>
                                    <a:rPr lang="en-US" sz="2200" i="1">
                                      <a:latin typeface="Cambria Math"/>
                                    </a:rPr>
                                  </m:ctrlPr>
                                </m:sSubPr>
                                <m:e>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𝑐𝑎</m:t>
                                  </m:r>
                                </m:sub>
                              </m:sSub>
                            </m:e>
                            <m:e>
                              <m:r>
                                <a:rPr lang="en-US" sz="2200" i="1">
                                  <a:latin typeface="Cambria Math"/>
                                </a:rPr>
                                <m:t>1</m:t>
                              </m:r>
                            </m:e>
                          </m:mr>
                          <m:mr>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𝑎𝑏</m:t>
                                  </m:r>
                                </m:sub>
                              </m:sSub>
                              <m:r>
                                <a:rPr lang="en-US" sz="2200" i="1">
                                  <a:latin typeface="Cambria Math"/>
                                </a:rPr>
                                <m:t>−</m:t>
                              </m:r>
                              <m:sSub>
                                <m:sSubPr>
                                  <m:ctrlPr>
                                    <a:rPr lang="en-US" sz="2200" i="1">
                                      <a:latin typeface="Cambria Math"/>
                                    </a:rPr>
                                  </m:ctrlPr>
                                </m:sSubPr>
                                <m:e>
                                  <m:r>
                                    <a:rPr lang="en-US" sz="2200" i="1">
                                      <a:latin typeface="Cambria Math"/>
                                    </a:rPr>
                                    <m:t>𝑍𝑡</m:t>
                                  </m:r>
                                </m:e>
                                <m:sub>
                                  <m:r>
                                    <a:rPr lang="en-US" sz="2200" i="1">
                                      <a:latin typeface="Cambria Math"/>
                                    </a:rPr>
                                    <m:t>𝑏𝑐</m:t>
                                  </m:r>
                                </m:sub>
                              </m:sSub>
                            </m:e>
                            <m:e>
                              <m:sSub>
                                <m:sSubPr>
                                  <m:ctrlPr>
                                    <a:rPr lang="en-US" sz="2200" i="1">
                                      <a:latin typeface="Cambria Math"/>
                                    </a:rPr>
                                  </m:ctrlPr>
                                </m:sSubPr>
                                <m:e>
                                  <m:r>
                                    <a:rPr lang="en-US" sz="2200" i="1">
                                      <a:latin typeface="Cambria Math"/>
                                    </a:rPr>
                                    <m:t>−</m:t>
                                  </m:r>
                                  <m:r>
                                    <a:rPr lang="en-US" sz="2200" i="1">
                                      <a:latin typeface="Cambria Math"/>
                                    </a:rPr>
                                    <m:t>𝑍𝑡</m:t>
                                  </m:r>
                                </m:e>
                                <m:sub>
                                  <m:r>
                                    <a:rPr lang="en-US" sz="2200" i="1">
                                      <a:latin typeface="Cambria Math"/>
                                    </a:rPr>
                                    <m:t>𝑏𝑐</m:t>
                                  </m:r>
                                </m:sub>
                              </m:sSub>
                            </m:e>
                            <m:e>
                              <m:r>
                                <a:rPr lang="en-US" sz="2200" i="1">
                                  <a:latin typeface="Cambria Math"/>
                                </a:rPr>
                                <m:t>1</m:t>
                              </m:r>
                            </m:e>
                          </m:mr>
                        </m:m>
                      </m:e>
                    </m:d>
                  </m:oMath>
                </a14:m>
                <a:r>
                  <a:rPr lang="en-US" sz="2400"/>
                  <a:t>	</a:t>
                </a:r>
                <a:r>
                  <a:rPr lang="en-US" sz="240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113)</a:t>
                </a:r>
                <a:endParaRPr lang="en-US" sz="24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1676400"/>
                <a:ext cx="9144000" cy="3753720"/>
              </a:xfrm>
              <a:prstGeom prst="rect">
                <a:avLst/>
              </a:prstGeom>
              <a:blipFill rotWithShape="1">
                <a:blip r:embed="rId3"/>
                <a:stretch>
                  <a:fillRect l="-1000" t="-1299" r="-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174</a:t>
            </a:fld>
            <a:endParaRPr lang="en-US"/>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459516"/>
                <a:ext cx="9144000" cy="2281843"/>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sSub>
                                <m:sSubPr>
                                  <m:ctrlPr>
                                    <a:rPr lang="en-US" sz="2400" i="1">
                                      <a:latin typeface="Cambria Math"/>
                                    </a:rPr>
                                  </m:ctrlPr>
                                </m:sSubPr>
                                <m:e>
                                  <m:r>
                                    <a:rPr lang="en-US" sz="2400" i="1">
                                      <a:latin typeface="Cambria Math"/>
                                    </a:rPr>
                                    <m:t>𝐺</m:t>
                                  </m:r>
                                </m:e>
                                <m:sub>
                                  <m:r>
                                    <a:rPr lang="en-US" sz="2400" i="1">
                                      <a:latin typeface="Cambria Math"/>
                                    </a:rPr>
                                    <m:t>13</m:t>
                                  </m:r>
                                </m:sub>
                              </m:sSub>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sSub>
                                <m:sSubPr>
                                  <m:ctrlPr>
                                    <a:rPr lang="en-US" sz="2400" i="1">
                                      <a:latin typeface="Cambria Math"/>
                                    </a:rPr>
                                  </m:ctrlPr>
                                </m:sSubPr>
                                <m:e>
                                  <m:r>
                                    <a:rPr lang="en-US" sz="2400" i="1">
                                      <a:latin typeface="Cambria Math"/>
                                    </a:rPr>
                                    <m:t>𝐺</m:t>
                                  </m:r>
                                </m:e>
                                <m:sub>
                                  <m:r>
                                    <a:rPr lang="en-US" sz="2400" i="1">
                                      <a:latin typeface="Cambria Math"/>
                                    </a:rPr>
                                    <m:t>23</m:t>
                                  </m:r>
                                </m:sub>
                              </m:sSub>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sSub>
                                <m:sSubPr>
                                  <m:ctrlPr>
                                    <a:rPr lang="en-US" sz="2400" i="1">
                                      <a:latin typeface="Cambria Math"/>
                                    </a:rPr>
                                  </m:ctrlPr>
                                </m:sSubPr>
                                <m:e>
                                  <m:r>
                                    <a:rPr lang="en-US" sz="2400" i="1">
                                      <a:latin typeface="Cambria Math"/>
                                    </a:rPr>
                                    <m:t>𝐺</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(114)</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459516"/>
                <a:ext cx="9144000" cy="2281843"/>
              </a:xfrm>
              <a:prstGeom prst="rect">
                <a:avLst/>
              </a:prstGeom>
              <a:blipFill rotWithShape="1">
                <a:blip r:embed="rId2"/>
                <a:stretch>
                  <a:fillRect l="-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0" y="3733800"/>
                <a:ext cx="91440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0" y="3733800"/>
                <a:ext cx="9144000" cy="1846659"/>
              </a:xfrm>
              <a:prstGeom prst="rect">
                <a:avLst/>
              </a:prstGeom>
              <a:blipFill rotWithShape="1">
                <a:blip r:embed="rId3"/>
                <a:stretch>
                  <a:fillRect l="-867"/>
                </a:stretch>
              </a:blipFill>
            </p:spPr>
            <p:txBody>
              <a:bodyPr/>
              <a:lstStyle/>
              <a:p>
                <a:r>
                  <a:rPr lang="en-US">
                    <a:noFill/>
                  </a:rPr>
                  <a:t> </a:t>
                </a:r>
              </a:p>
            </p:txBody>
          </p:sp>
        </mc:Fallback>
      </mc:AlternateContent>
      <p:sp>
        <p:nvSpPr>
          <p:cNvPr id="4" name="TextBox 3"/>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5" name="Rectangle 4"/>
          <p:cNvSpPr/>
          <p:nvPr/>
        </p:nvSpPr>
        <p:spPr>
          <a:xfrm>
            <a:off x="152400" y="695980"/>
            <a:ext cx="88392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637956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ct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𝑏𝑎</m:t>
                                  </m:r>
                                </m:sub>
                              </m:sSub>
                            </m:e>
                          </m:m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𝐺</m:t>
                                  </m:r>
                                </m:e>
                                <m:sub>
                                  <m:r>
                                    <a:rPr lang="en-US" sz="2400" i="1">
                                      <a:latin typeface="Cambria Math"/>
                                    </a:rPr>
                                    <m:t>11</m:t>
                                  </m:r>
                                </m:sub>
                              </m:sSub>
                            </m:e>
                            <m:e>
                              <m:sSub>
                                <m:sSubPr>
                                  <m:ctrlPr>
                                    <a:rPr lang="en-US" sz="2400" i="1">
                                      <a:latin typeface="Cambria Math"/>
                                    </a:rPr>
                                  </m:ctrlPr>
                                </m:sSubPr>
                                <m:e>
                                  <m:r>
                                    <a:rPr lang="en-US" sz="2400" i="1">
                                      <a:latin typeface="Cambria Math"/>
                                    </a:rPr>
                                    <m:t>𝐺</m:t>
                                  </m:r>
                                </m:e>
                                <m:sub>
                                  <m:r>
                                    <a:rPr lang="en-US" sz="2400" i="1">
                                      <a:latin typeface="Cambria Math"/>
                                    </a:rPr>
                                    <m:t>12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21</m:t>
                                  </m:r>
                                </m:sub>
                              </m:sSub>
                            </m:e>
                            <m:e>
                              <m:sSub>
                                <m:sSubPr>
                                  <m:ctrlPr>
                                    <a:rPr lang="en-US" sz="2400" i="1">
                                      <a:latin typeface="Cambria Math"/>
                                    </a:rPr>
                                  </m:ctrlPr>
                                </m:sSubPr>
                                <m:e>
                                  <m:r>
                                    <a:rPr lang="en-US" sz="2400" i="1">
                                      <a:latin typeface="Cambria Math"/>
                                    </a:rPr>
                                    <m:t>𝐺</m:t>
                                  </m:r>
                                </m:e>
                                <m:sub>
                                  <m:r>
                                    <a:rPr lang="en-US" sz="2400" i="1">
                                      <a:latin typeface="Cambria Math"/>
                                    </a:rPr>
                                    <m:t>22</m:t>
                                  </m:r>
                                </m:sub>
                              </m:sSub>
                            </m:e>
                            <m:e>
                              <m:r>
                                <a:rPr lang="en-US" sz="2400" i="1">
                                  <a:latin typeface="Cambria Math"/>
                                </a:rPr>
                                <m:t>0</m:t>
                              </m:r>
                            </m:e>
                          </m:mr>
                          <m:mr>
                            <m:e>
                              <m:sSub>
                                <m:sSubPr>
                                  <m:ctrlPr>
                                    <a:rPr lang="en-US" sz="2400" i="1">
                                      <a:latin typeface="Cambria Math"/>
                                    </a:rPr>
                                  </m:ctrlPr>
                                </m:sSubPr>
                                <m:e>
                                  <m:r>
                                    <a:rPr lang="en-US" sz="2400" i="1">
                                      <a:latin typeface="Cambria Math"/>
                                    </a:rPr>
                                    <m:t>𝐺</m:t>
                                  </m:r>
                                </m:e>
                                <m:sub>
                                  <m:r>
                                    <a:rPr lang="en-US" sz="2400" i="1">
                                      <a:latin typeface="Cambria Math"/>
                                    </a:rPr>
                                    <m:t>31</m:t>
                                  </m:r>
                                </m:sub>
                              </m:sSub>
                            </m:e>
                            <m:e>
                              <m:sSub>
                                <m:sSubPr>
                                  <m:ctrlPr>
                                    <a:rPr lang="en-US" sz="2400" i="1">
                                      <a:latin typeface="Cambria Math"/>
                                    </a:rPr>
                                  </m:ctrlPr>
                                </m:sSubPr>
                                <m:e>
                                  <m:r>
                                    <a:rPr lang="en-US" sz="2400" i="1">
                                      <a:latin typeface="Cambria Math"/>
                                    </a:rPr>
                                    <m:t>𝐺</m:t>
                                  </m:r>
                                </m:e>
                                <m:sub>
                                  <m:r>
                                    <a:rPr lang="en-US" sz="2400" i="1">
                                      <a:latin typeface="Cambria Math"/>
                                    </a:rPr>
                                    <m:t>32</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b="1" dirty="0" smtClean="0">
                    <a:solidFill>
                      <a:srgbClr val="FF0000"/>
                    </a:solidFill>
                  </a:rPr>
                  <a:t>					</a:t>
                </a:r>
                <a:r>
                  <a:rPr lang="en-US" sz="2400" dirty="0" smtClean="0">
                    <a:latin typeface="Times New Roman" pitchFamily="18" charset="0"/>
                    <a:cs typeface="Times New Roman" pitchFamily="18" charset="0"/>
                  </a:rPr>
                  <a:t>(115)</a:t>
                </a:r>
                <a:endParaRPr lang="en-US" sz="24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(116)</a:t>
                </a:r>
                <a:endParaRPr lang="en-US" sz="2400" dirty="0">
                  <a:latin typeface="Times New Roman" pitchFamily="18" charset="0"/>
                  <a:cs typeface="Times New Roman" pitchFamily="18" charset="0"/>
                </a:endParaRPr>
              </a:p>
              <a:p>
                <a:pPr marL="0" lvl="2" algn="ctr"/>
                <a:endParaRPr lang="en-US" sz="2400" dirty="0" smtClean="0"/>
              </a:p>
              <a:p>
                <a:pPr marL="0" lvl="2" algn="ctr"/>
                <a:r>
                  <a:rPr lang="en-US" sz="2400" dirty="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𝐺</m:t>
                        </m:r>
                        <m:r>
                          <a:rPr lang="en-US" sz="2400" i="1">
                            <a:latin typeface="Cambria Math"/>
                          </a:rPr>
                          <m:t>1</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r>
                            <m:e>
                              <m:sSub>
                                <m:sSubPr>
                                  <m:ctrlPr>
                                    <a:rPr lang="en-US" sz="2400" i="1">
                                      <a:latin typeface="Cambria Math"/>
                                    </a:rPr>
                                  </m:ctrlPr>
                                </m:sSubPr>
                                <m:e>
                                  <m:r>
                                    <a:rPr lang="en-US" sz="2400" i="1">
                                      <a:latin typeface="Cambria Math"/>
                                    </a:rPr>
                                    <m:t>𝑍𝑡</m:t>
                                  </m:r>
                                </m:e>
                                <m:sub>
                                  <m:r>
                                    <a:rPr lang="en-US" sz="2400" i="1">
                                      <a:latin typeface="Cambria Math"/>
                                    </a:rPr>
                                    <m:t>𝑐𝑎</m:t>
                                  </m:r>
                                </m:sub>
                              </m:sSub>
                            </m:e>
                            <m:e>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𝑐𝑎</m:t>
                                  </m:r>
                                </m:sub>
                              </m:sSub>
                            </m:e>
                            <m:e>
                              <m:r>
                                <a:rPr lang="en-US" sz="2400" i="1">
                                  <a:latin typeface="Cambria Math"/>
                                </a:rPr>
                                <m:t>0</m:t>
                              </m:r>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𝑏𝑐</m:t>
                                  </m:r>
                                </m:sub>
                              </m:sSub>
                            </m:e>
                            <m:e>
                              <m:r>
                                <a:rPr lang="en-US" sz="2400" i="1">
                                  <a:latin typeface="Cambria Math"/>
                                </a:rPr>
                                <m:t>0</m:t>
                              </m:r>
                            </m:e>
                          </m:mr>
                        </m:m>
                      </m:e>
                    </m:d>
                  </m:oMath>
                </a14:m>
                <a:r>
                  <a:rPr lang="en-US" sz="2400" b="1" dirty="0" smtClean="0">
                    <a:solidFill>
                      <a:srgbClr val="FF0000"/>
                    </a:solidFill>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117)</a:t>
                </a:r>
                <a:endParaRPr lang="en-US" sz="2400" dirty="0">
                  <a:latin typeface="Times New Roman" pitchFamily="18" charset="0"/>
                  <a:cs typeface="Times New Roman" pitchFamily="18" charset="0"/>
                </a:endParaRPr>
              </a:p>
              <a:p>
                <a:pPr marL="0" lvl="2" algn="ct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6379567"/>
              </a:xfrm>
              <a:prstGeom prst="rect">
                <a:avLst/>
              </a:prstGeom>
              <a:blipFill rotWithShape="1">
                <a:blip r:embed="rId3"/>
                <a:stretch>
                  <a:fillRect l="-867" t="-955" r="-5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457200"/>
                <a:ext cx="9144000" cy="707886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(118)</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generalized matrices are defined in terms of the line-to-neutral voltages on the two sides of the transformer bank.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118) </a:t>
                </a:r>
                <a:r>
                  <a:rPr lang="en-US" sz="2400" dirty="0">
                    <a:latin typeface="Times New Roman" pitchFamily="18" charset="0"/>
                    <a:cs typeface="Times New Roman" pitchFamily="18" charset="0"/>
                  </a:rPr>
                  <a:t>is modified to be in terms of equivalent line-to-neutral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 </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119)</a:t>
                </a:r>
                <a:endParaRPr lang="en-US" sz="2400" dirty="0">
                  <a:latin typeface="Times New Roman" pitchFamily="18" charset="0"/>
                  <a:cs typeface="Times New Roman" pitchFamily="18" charset="0"/>
                </a:endParaRPr>
              </a:p>
              <a:p>
                <a:endParaRPr lang="en-US" dirty="0"/>
              </a:p>
              <a:p>
                <a:endParaRPr lang="en-US" dirty="0"/>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57200"/>
                <a:ext cx="9144000" cy="7078861"/>
              </a:xfrm>
              <a:prstGeom prst="rect">
                <a:avLst/>
              </a:prstGeom>
              <a:blipFill rotWithShape="1">
                <a:blip r:embed="rId3"/>
                <a:stretch>
                  <a:fillRect l="-867" t="-861"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177</a:t>
            </a:fld>
            <a:endParaRPr lang="en-US"/>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9525" y="762000"/>
                <a:ext cx="9144000" cy="639110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 Delta-Delta  Connection</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(120)</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𝑛</m:t>
                            </m:r>
                          </m:e>
                          <m:sub>
                            <m:r>
                              <a:rPr lang="en-US" sz="2400" i="1">
                                <a:latin typeface="Cambria Math"/>
                              </a:rPr>
                              <m:t>𝑡</m:t>
                            </m:r>
                          </m:sub>
                        </m:sSub>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−1</m:t>
                              </m:r>
                            </m:e>
                            <m:e>
                              <m:r>
                                <a:rPr lang="en-US" sz="2400" i="1">
                                  <a:latin typeface="Cambria Math"/>
                                </a:rPr>
                                <m:t>2</m:t>
                              </m:r>
                            </m:e>
                          </m:mr>
                        </m:m>
                      </m:e>
                    </m:d>
                  </m:oMath>
                </a14:m>
                <a:r>
                  <a:rPr lang="en-US" sz="2400" dirty="0" smtClean="0">
                    <a:latin typeface="Times New Roman" pitchFamily="18" charset="0"/>
                    <a:cs typeface="Times New Roman" pitchFamily="18" charset="0"/>
                  </a:rPr>
                  <a:t>		(121)</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9525" y="762000"/>
                <a:ext cx="9144000" cy="6391109"/>
              </a:xfrm>
              <a:prstGeom prst="rect">
                <a:avLst/>
              </a:prstGeom>
              <a:blipFill rotWithShape="1">
                <a:blip r:embed="rId3"/>
                <a:stretch>
                  <a:fillRect l="-867" t="-95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178</a:t>
            </a:fld>
            <a:endParaRPr lang="en-US"/>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06532" y="990600"/>
                <a:ext cx="8885068" cy="523015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𝐴𝐼</m:t>
                            </m:r>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(123)</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0</m:t>
                              </m:r>
                            </m:e>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
                      </m:e>
                    </m:d>
                  </m:oMath>
                </a14:m>
                <a:r>
                  <a:rPr lang="en-US" sz="2400" dirty="0" smtClean="0">
                    <a:latin typeface="Times New Roman" pitchFamily="18" charset="0"/>
                    <a:cs typeface="Times New Roman" pitchFamily="18" charset="0"/>
                  </a:rPr>
                  <a:t>					(124)</a:t>
                </a:r>
                <a:endParaRPr lang="en-US" sz="24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06532" y="990600"/>
                <a:ext cx="8885068" cy="5230150"/>
              </a:xfrm>
              <a:prstGeom prst="rect">
                <a:avLst/>
              </a:prstGeom>
              <a:blipFill rotWithShape="1">
                <a:blip r:embed="rId2"/>
                <a:stretch>
                  <a:fillRect l="-89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179</a:t>
            </a:fld>
            <a:endParaRPr lang="en-US"/>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762000"/>
                <a:ext cx="9144000" cy="6144887"/>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oMath>
                  </m:oMathPara>
                </a14:m>
                <a:endParaRPr lang="en-US" sz="2400" dirty="0" smtClean="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(125)</a:t>
                </a:r>
              </a:p>
              <a:p>
                <a:pPr algn="ct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(126)</a:t>
                </a:r>
              </a:p>
              <a:p>
                <a:pPr marL="457200" lvl="3"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sSup>
                      <m:sSupPr>
                        <m:ctrlPr>
                          <a:rPr lang="en-US" sz="2400" i="1">
                            <a:latin typeface="Cambria Math"/>
                          </a:rPr>
                        </m:ctrlPr>
                      </m:sSupPr>
                      <m:e>
                        <m:d>
                          <m:dPr>
                            <m:begChr m:val="["/>
                            <m:endChr m:val="]"/>
                            <m:ctrlPr>
                              <a:rPr lang="en-US" sz="2400" i="1">
                                <a:latin typeface="Cambria Math"/>
                              </a:rPr>
                            </m:ctrlPr>
                          </m:dPr>
                          <m:e>
                            <m:r>
                              <a:rPr lang="en-US" sz="2400" i="1">
                                <a:latin typeface="Cambria Math"/>
                              </a:rPr>
                              <m:t>𝐴𝑉</m:t>
                            </m:r>
                          </m:e>
                        </m:d>
                      </m:e>
                      <m:sup>
                        <m:r>
                          <a:rPr lang="en-US" sz="2400" i="1">
                            <a:latin typeface="Cambria Math"/>
                          </a:rPr>
                          <m:t>−1</m:t>
                        </m:r>
                      </m:sup>
                    </m:sSup>
                    <m:d>
                      <m:dPr>
                        <m:begChr m:val="["/>
                        <m:endChr m:val="]"/>
                        <m:ctrlPr>
                          <a:rPr lang="en-US" sz="2400" i="1">
                            <a:latin typeface="Cambria Math"/>
                          </a:rPr>
                        </m:ctrlPr>
                      </m:dPr>
                      <m:e>
                        <m:r>
                          <a:rPr lang="en-US" sz="2400" i="1">
                            <a:latin typeface="Cambria Math"/>
                          </a:rPr>
                          <m:t>𝐷</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r>
                            <m:e>
                              <m:r>
                                <a:rPr lang="en-US" sz="2400" i="1">
                                  <a:latin typeface="Cambria Math"/>
                                </a:rPr>
                                <m:t>−1</m:t>
                              </m:r>
                            </m:e>
                            <m:e>
                              <m:r>
                                <a:rPr lang="en-US" sz="2400" i="1">
                                  <a:latin typeface="Cambria Math"/>
                                </a:rPr>
                                <m:t>2</m:t>
                              </m:r>
                            </m:e>
                            <m:e>
                              <m:r>
                                <a:rPr lang="en-US" sz="2400" i="1">
                                  <a:latin typeface="Cambria Math"/>
                                </a:rPr>
                                <m:t>−1</m:t>
                              </m:r>
                            </m:e>
                          </m:mr>
                        </m:m>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(127)</a:t>
                </a:r>
              </a:p>
              <a:p>
                <a:pPr algn="ctr"/>
                <a:endParaRPr lang="en-US" sz="2400" dirty="0" smtClean="0">
                  <a:latin typeface="Times New Roman" pitchFamily="18" charset="0"/>
                  <a:cs typeface="Times New Roman" pitchFamily="18" charset="0"/>
                </a:endParaRPr>
              </a:p>
              <a:p>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r>
                          <a:rPr lang="en-US" sz="2400" i="1">
                            <a:latin typeface="Cambria Math"/>
                          </a:rPr>
                          <m:t>𝐺</m:t>
                        </m:r>
                        <m:r>
                          <a:rPr lang="en-US" sz="2400" i="1">
                            <a:latin typeface="Cambria Math"/>
                          </a:rPr>
                          <m:t>1</m:t>
                        </m:r>
                      </m:e>
                    </m:d>
                  </m:oMath>
                </a14:m>
                <a:r>
                  <a:rPr lang="en-US" sz="2400" dirty="0" smtClean="0">
                    <a:latin typeface="Times New Roman" pitchFamily="18" charset="0"/>
                    <a:cs typeface="Times New Roman" pitchFamily="18" charset="0"/>
                  </a:rPr>
                  <a:t>   	              		            (128)</a:t>
                </a:r>
                <a:endParaRPr lang="en-US" sz="24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0" y="762000"/>
                <a:ext cx="9144000" cy="6144887"/>
              </a:xfrm>
              <a:prstGeom prst="rect">
                <a:avLst/>
              </a:prstGeom>
              <a:blipFill rotWithShape="1">
                <a:blip r:embed="rId2"/>
                <a:stretch>
                  <a:fillRect l="-1000" r="-2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76200" y="533400"/>
            <a:ext cx="8991600" cy="523220"/>
          </a:xfrm>
          <a:prstGeom prst="rect">
            <a:avLst/>
          </a:prstGeom>
        </p:spPr>
        <p:txBody>
          <a:bodyPr wrap="square">
            <a:spAutoFit/>
          </a:bodyPr>
          <a:lstStyle/>
          <a:p>
            <a:pPr marL="457200" lvl="4"/>
            <a:r>
              <a:rPr lang="en-US" sz="2800" dirty="0">
                <a:latin typeface="Times New Roman" pitchFamily="18" charset="0"/>
                <a:cs typeface="Times New Roman" pitchFamily="18" charset="0"/>
              </a:rPr>
              <a:t>The Delta-Delta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181</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78619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182</a:t>
            </a:fld>
            <a:endParaRPr lang="en-US"/>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228600" y="59313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874716"/>
            <a:ext cx="5616287" cy="5782760"/>
          </a:xfrm>
          <a:prstGeom prst="rect">
            <a:avLst/>
          </a:prstGeom>
        </p:spPr>
      </p:pic>
      <p:sp>
        <p:nvSpPr>
          <p:cNvPr id="5" name="TextBox 4"/>
          <p:cNvSpPr txBox="1"/>
          <p:nvPr/>
        </p:nvSpPr>
        <p:spPr>
          <a:xfrm>
            <a:off x="501242" y="6195811"/>
            <a:ext cx="2286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10.0</a:t>
            </a:r>
            <a:endParaRPr lang="en-US" sz="2400" b="1" dirty="0">
              <a:latin typeface="Times New Roman" pitchFamily="18" charset="0"/>
              <a:cs typeface="Times New Roman" pitchFamily="18" charset="0"/>
            </a:endParaRPr>
          </a:p>
        </p:txBody>
      </p:sp>
      <p:sp>
        <p:nvSpPr>
          <p:cNvPr id="6" name="Rectangle 5"/>
          <p:cNvSpPr/>
          <p:nvPr/>
        </p:nvSpPr>
        <p:spPr>
          <a:xfrm>
            <a:off x="76200" y="1828800"/>
            <a:ext cx="25908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183</a:t>
            </a:fld>
            <a:endParaRPr lang="en-US"/>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4744056"/>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sz="2400" dirty="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d>
                  </m:oMath>
                </a14:m>
                <a:r>
                  <a:rPr lang="en-US" sz="2400" dirty="0" smtClean="0">
                    <a:latin typeface="Times New Roman" pitchFamily="18" charset="0"/>
                    <a:cs typeface="Times New Roman" pitchFamily="18" charset="0"/>
                  </a:rPr>
                  <a:t>		(129)</a:t>
                </a:r>
              </a:p>
              <a:p>
                <a:pPr marL="0" lvl="2" algn="ctr"/>
                <a:endParaRPr lang="en-US" sz="2400" dirty="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𝑎𝑏𝑐</m:t>
                            </m:r>
                          </m:sub>
                        </m:sSub>
                      </m:e>
                    </m:d>
                  </m:oMath>
                </a14:m>
                <a:r>
                  <a:rPr lang="en-US" sz="2400" dirty="0" smtClean="0">
                    <a:latin typeface="Times New Roman" pitchFamily="18" charset="0"/>
                    <a:cs typeface="Times New Roman" pitchFamily="18" charset="0"/>
                  </a:rPr>
                  <a:t>		(130)</a:t>
                </a:r>
              </a:p>
              <a:p>
                <a:pPr marL="0" lvl="2" algn="ctr"/>
                <a:endParaRPr lang="en-US" sz="24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4744056"/>
              </a:xfrm>
              <a:prstGeom prst="rect">
                <a:avLst/>
              </a:prstGeom>
              <a:blipFill rotWithShape="1">
                <a:blip r:embed="rId3"/>
                <a:stretch>
                  <a:fillRect l="-933" t="-128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184</a:t>
            </a:fld>
            <a:endParaRPr lang="en-US"/>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874493"/>
                <a:ext cx="9144000" cy="310854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𝐴</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a14:m>
                <a:r>
                  <a:rPr lang="en-US" sz="2400" i="1"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𝑇</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𝐵</m:t>
                        </m:r>
                      </m:sub>
                    </m:sSub>
                    <m:r>
                      <a:rPr lang="en-US" sz="2400" i="1">
                        <a:latin typeface="Cambria Math"/>
                      </a:rPr>
                      <m:t>=</m:t>
                    </m:r>
                    <m:sSub>
                      <m:sSubPr>
                        <m:ctrlPr>
                          <a:rPr lang="en-US" sz="2400" i="1">
                            <a:latin typeface="Cambria Math"/>
                          </a:rPr>
                        </m:ctrlPr>
                      </m:sSubPr>
                      <m:e>
                        <m:r>
                          <a:rPr lang="en-US" sz="2400" i="1">
                            <a:latin typeface="Cambria Math"/>
                          </a:rPr>
                          <m:t>−</m:t>
                        </m:r>
                        <m:r>
                          <a:rPr lang="en-US" sz="2400" i="1">
                            <a:latin typeface="Cambria Math"/>
                          </a:rPr>
                          <m:t>𝐼</m:t>
                        </m:r>
                      </m:e>
                      <m:sub>
                        <m:r>
                          <a:rPr lang="en-US" sz="2400" i="1">
                            <a:latin typeface="Cambria Math"/>
                          </a:rPr>
                          <m:t>𝑐</m:t>
                        </m:r>
                      </m:sub>
                    </m:sSub>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smtClean="0">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r>
                      <a:rPr lang="en-US" sz="2400" i="1">
                        <a:latin typeface="Cambria Math"/>
                      </a:rPr>
                      <m:t>)</m:t>
                    </m:r>
                  </m:oMath>
                </a14:m>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874493"/>
                <a:ext cx="9144000" cy="3108543"/>
              </a:xfrm>
              <a:prstGeom prst="rect">
                <a:avLst/>
              </a:prstGeom>
              <a:blipFill rotWithShape="1">
                <a:blip r:embed="rId3"/>
                <a:stretch>
                  <a:fillRect l="-933" t="-196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TextBox 2"/>
          <p:cNvSpPr txBox="1"/>
          <p:nvPr/>
        </p:nvSpPr>
        <p:spPr>
          <a:xfrm>
            <a:off x="6477000" y="2814935"/>
            <a:ext cx="2286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(131)</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0" y="3886200"/>
                <a:ext cx="9144000" cy="274350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(132)</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𝐴𝐼</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133)</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3886200"/>
                <a:ext cx="9144000" cy="2743508"/>
              </a:xfrm>
              <a:prstGeom prst="rect">
                <a:avLst/>
              </a:prstGeom>
              <a:blipFill rotWithShape="1">
                <a:blip r:embed="rId4"/>
                <a:stretch>
                  <a:fillRect l="-867" t="-1778" b="-4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185</a:t>
            </a:fld>
            <a:endParaRPr lang="en-US"/>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304800" y="77218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415498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4154984"/>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8077200" y="2759420"/>
            <a:ext cx="1905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p:txBody>
      </p:sp>
      <p:sp>
        <p:nvSpPr>
          <p:cNvPr id="7" name="TextBox 6"/>
          <p:cNvSpPr txBox="1"/>
          <p:nvPr/>
        </p:nvSpPr>
        <p:spPr>
          <a:xfrm>
            <a:off x="8077200" y="5029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(135)</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186</a:t>
            </a:fld>
            <a:endParaRPr lang="en-US"/>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762000"/>
                <a:ext cx="9144000" cy="59443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457200" lvl="3"/>
                <a:endParaRPr lang="en-US" b="1" dirty="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(137)</a:t>
                </a:r>
                <a:endParaRPr lang="en-US" sz="24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𝐴𝑉</m:t>
                        </m:r>
                      </m:e>
                    </m:d>
                    <m:d>
                      <m:dPr>
                        <m:begChr m:val="["/>
                        <m:endChr m:val="]"/>
                        <m:ctrlPr>
                          <a:rPr lang="en-US" sz="2400" i="1">
                            <a:latin typeface="Cambria Math"/>
                          </a:rPr>
                        </m:ctrlPr>
                      </m:dPr>
                      <m:e>
                        <m:r>
                          <a:rPr lang="en-US" sz="2400" i="1">
                            <a:latin typeface="Cambria Math"/>
                          </a:rPr>
                          <m:t>𝐷</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(138)</a:t>
                </a:r>
                <a:endParaRPr lang="en-US" sz="24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762000"/>
                <a:ext cx="9144000" cy="5944384"/>
              </a:xfrm>
              <a:prstGeom prst="rect">
                <a:avLst/>
              </a:prstGeom>
              <a:blipFill rotWithShape="1">
                <a:blip r:embed="rId3"/>
                <a:stretch>
                  <a:fillRect l="-933" t="-1026"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685800"/>
                <a:ext cx="9144000" cy="590059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(139)</a:t>
                </a:r>
              </a:p>
              <a:p>
                <a:pPr marL="0" lvl="2" algn="ctr"/>
                <a:endParaRPr lang="en-US" sz="24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𝑛</m:t>
                                  </m:r>
                                </m:e>
                                <m:sub>
                                  <m:r>
                                    <a:rPr lang="en-US" sz="2400" i="1">
                                      <a:latin typeface="Cambria Math"/>
                                    </a:rPr>
                                    <m:t>𝑡</m:t>
                                  </m:r>
                                </m:sub>
                              </m:sSub>
                            </m:e>
                            <m:e>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(140)</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80" y="685800"/>
                <a:ext cx="9144000" cy="5900590"/>
              </a:xfrm>
              <a:prstGeom prst="rect">
                <a:avLst/>
              </a:prstGeom>
              <a:blipFill rotWithShape="1">
                <a:blip r:embed="rId3"/>
                <a:stretch>
                  <a:fillRect l="-933" t="-103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188</a:t>
            </a:fld>
            <a:endParaRPr lang="en-US"/>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17718" y="533400"/>
                <a:ext cx="8873882" cy="6230808"/>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(143)</a:t>
                </a:r>
              </a:p>
              <a:p>
                <a:pPr algn="ctr"/>
                <a:endParaRPr lang="en-US" sz="2400" dirty="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(144)</a:t>
                </a:r>
              </a:p>
              <a:p>
                <a:pPr algn="ct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mr>
                          <m:mr>
                            <m:e>
                              <m:r>
                                <a:rPr lang="en-US" sz="2400" i="1">
                                  <a:latin typeface="Cambria Math"/>
                                </a:rPr>
                                <m:t>0</m:t>
                              </m:r>
                            </m:e>
                            <m:e>
                              <m:r>
                                <a:rPr lang="en-US" sz="2400" i="1">
                                  <a:latin typeface="Cambria Math"/>
                                </a:rPr>
                                <m:t>0</m:t>
                              </m:r>
                            </m:e>
                            <m:e>
                              <m:r>
                                <a:rPr lang="en-US" sz="2400" i="1">
                                  <a:latin typeface="Cambria Math"/>
                                </a:rPr>
                                <m:t>0</m:t>
                              </m:r>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(145)</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7718" y="533400"/>
                <a:ext cx="8873882" cy="6230808"/>
              </a:xfrm>
              <a:prstGeom prst="rect">
                <a:avLst/>
              </a:prstGeom>
              <a:blipFill rotWithShape="1">
                <a:blip r:embed="rId2"/>
                <a:stretch>
                  <a:fillRect l="-89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881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a:t>
            </a:r>
            <a:r>
              <a:rPr lang="en-US" sz="2400" dirty="0" smtClean="0">
                <a:latin typeface="Times New Roman" pitchFamily="18" charset="0"/>
                <a:cs typeface="Times New Roman" pitchFamily="18" charset="0"/>
              </a:rPr>
              <a:t>distribution is inherently unbalanced, the most accurate analysis should not make any assumptions </a:t>
            </a:r>
            <a:r>
              <a:rPr lang="en-US" sz="2400" dirty="0" smtClean="0">
                <a:latin typeface="Times New Roman" pitchFamily="18" charset="0"/>
                <a:cs typeface="Times New Roman" pitchFamily="18" charset="0"/>
              </a:rPr>
              <a:t>regarding:</a:t>
            </a:r>
            <a:endParaRPr lang="en-US" sz="2400" dirty="0" smtClean="0">
              <a:latin typeface="Times New Roman" pitchFamily="18" charset="0"/>
              <a:cs typeface="Times New Roman" pitchFamily="18" charset="0"/>
            </a:endParaRP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endParaRPr lang="en-US" sz="20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Rectangle 2"/>
          <p:cNvSpPr/>
          <p:nvPr/>
        </p:nvSpPr>
        <p:spPr>
          <a:xfrm>
            <a:off x="117718" y="533400"/>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4" name="Rectangle 3"/>
              <p:cNvSpPr/>
              <p:nvPr/>
            </p:nvSpPr>
            <p:spPr>
              <a:xfrm>
                <a:off x="0" y="1219200"/>
                <a:ext cx="9144000" cy="409778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𝑎𝑏</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𝐴𝐺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oMath>
                  </m:oMathPara>
                </a14:m>
                <a:endParaRPr lang="en-US" sz="2400" dirty="0"/>
              </a:p>
              <a:p>
                <a:pPr/>
                <a14:m>
                  <m:oMathPara xmlns:m="http://schemas.openxmlformats.org/officeDocument/2006/math">
                    <m:oMathParaPr>
                      <m:jc m:val="center"/>
                    </m:oMathParaPr>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𝐵𝐺</m:t>
                          </m:r>
                        </m:sub>
                      </m:sSub>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m:oMathPara>
                </a14:m>
                <a:endParaRPr lang="en-US" sz="24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0" y="1219200"/>
                <a:ext cx="9144000" cy="4097788"/>
              </a:xfrm>
              <a:prstGeom prst="rect">
                <a:avLst/>
              </a:prstGeom>
              <a:blipFill rotWithShape="1">
                <a:blip r:embed="rId2"/>
                <a:stretch>
                  <a:fillRect l="-867" r="-667"/>
                </a:stretch>
              </a:blipFill>
            </p:spPr>
            <p:txBody>
              <a:bodyPr/>
              <a:lstStyle/>
              <a:p>
                <a:r>
                  <a:rPr lang="en-US">
                    <a:noFill/>
                  </a:rPr>
                  <a:t> </a:t>
                </a:r>
              </a:p>
            </p:txBody>
          </p:sp>
        </mc:Fallback>
      </mc:AlternateContent>
      <p:sp>
        <p:nvSpPr>
          <p:cNvPr id="6" name="TextBox 5"/>
          <p:cNvSpPr txBox="1"/>
          <p:nvPr/>
        </p:nvSpPr>
        <p:spPr>
          <a:xfrm>
            <a:off x="7010400" y="4038600"/>
            <a:ext cx="2057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(146)</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190</a:t>
            </a:fld>
            <a:endParaRPr lang="en-US"/>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1480" y="942883"/>
                <a:ext cx="9144000" cy="547637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𝑎𝑏</m:t>
                                  </m:r>
                                </m:sub>
                              </m:sSub>
                            </m:e>
                          </m:m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r>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𝐴𝐺</m:t>
                                  </m:r>
                                </m:sub>
                              </m:sSub>
                            </m:e>
                          </m:mr>
                          <m:mr>
                            <m:e>
                              <m:sSub>
                                <m:sSubPr>
                                  <m:ctrlPr>
                                    <a:rPr lang="en-US" sz="2400" i="1">
                                      <a:latin typeface="Cambria Math"/>
                                    </a:rPr>
                                  </m:ctrlPr>
                                </m:sSubPr>
                                <m:e>
                                  <m:r>
                                    <a:rPr lang="en-US" sz="2400" i="1">
                                      <a:latin typeface="Cambria Math"/>
                                    </a:rPr>
                                    <m:t>𝑉</m:t>
                                  </m:r>
                                </m:e>
                                <m:sub>
                                  <m:r>
                                    <a:rPr lang="en-US" sz="2400" i="1">
                                      <a:latin typeface="Cambria Math"/>
                                    </a:rPr>
                                    <m:t>𝐵𝐺</m:t>
                                  </m:r>
                                </m:sub>
                              </m:sSub>
                            </m:e>
                          </m:mr>
                          <m:mr>
                            <m:e>
                              <m:sSub>
                                <m:sSubPr>
                                  <m:ctrlPr>
                                    <a:rPr lang="en-US" sz="2400" i="1">
                                      <a:latin typeface="Cambria Math"/>
                                    </a:rPr>
                                  </m:ctrlPr>
                                </m:sSubPr>
                                <m:e>
                                  <m:r>
                                    <a:rPr lang="en-US" sz="2400" i="1">
                                      <a:latin typeface="Cambria Math"/>
                                    </a:rPr>
                                    <m:t>𝑉</m:t>
                                  </m:r>
                                </m:e>
                                <m:sub>
                                  <m:r>
                                    <a:rPr lang="en-US" sz="2400" i="1">
                                      <a:latin typeface="Cambria Math"/>
                                    </a:rPr>
                                    <m:t>𝐶𝐺</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sSub>
                                <m:sSubPr>
                                  <m:ctrlPr>
                                    <a:rPr lang="en-US" sz="2400" i="1">
                                      <a:latin typeface="Cambria Math"/>
                                    </a:rPr>
                                  </m:ctrlPr>
                                </m:sSubPr>
                                <m:e>
                                  <m:r>
                                    <a:rPr lang="en-US" sz="2400" i="1">
                                      <a:latin typeface="Cambria Math"/>
                                    </a:rPr>
                                    <m:t>−</m:t>
                                  </m:r>
                                  <m:r>
                                    <a:rPr lang="en-US" sz="2400" i="1">
                                      <a:latin typeface="Cambria Math"/>
                                    </a:rPr>
                                    <m:t>𝑍𝑡</m:t>
                                  </m:r>
                                </m:e>
                                <m:sub>
                                  <m:r>
                                    <a:rPr lang="en-US" sz="2400" i="1">
                                      <a:latin typeface="Cambria Math"/>
                                    </a:rPr>
                                    <m:t>𝑎𝑏</m:t>
                                  </m:r>
                                </m:sub>
                              </m:sSub>
                            </m:e>
                            <m:e>
                              <m:r>
                                <a:rPr lang="en-US" sz="2400" i="1">
                                  <a:latin typeface="Cambria Math"/>
                                </a:rPr>
                                <m:t>0</m:t>
                              </m:r>
                            </m:e>
                            <m:e>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t>            </a:t>
                </a:r>
                <a:r>
                  <a:rPr lang="en-US" sz="2400" dirty="0" smtClean="0">
                    <a:latin typeface="Times New Roman" pitchFamily="18" charset="0"/>
                    <a:cs typeface="Times New Roman" pitchFamily="18" charset="0"/>
                  </a:rPr>
                  <a:t>(147)</a:t>
                </a:r>
                <a:endParaRPr lang="en-US" sz="2400" dirty="0">
                  <a:latin typeface="Times New Roman" pitchFamily="18" charset="0"/>
                  <a:cs typeface="Times New Roman" pitchFamily="18" charset="0"/>
                </a:endParaRPr>
              </a:p>
              <a:p>
                <a:pPr marL="0" lvl="2"/>
                <a:r>
                  <a:rPr lang="en-US" sz="2400" dirty="0"/>
                  <a:t>		</a:t>
                </a:r>
                <a:endParaRPr lang="en-US" sz="2400" dirty="0" smtClean="0"/>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(148)</a:t>
                </a:r>
                <a:endParaRPr lang="en-US" sz="24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80" y="942883"/>
                <a:ext cx="9144000" cy="5476371"/>
              </a:xfrm>
              <a:prstGeom prst="rect">
                <a:avLst/>
              </a:prstGeom>
              <a:blipFill rotWithShape="1">
                <a:blip r:embed="rId3"/>
                <a:stretch>
                  <a:fillRect l="-933" t="-1114" r="-6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191</a:t>
            </a:fld>
            <a:endParaRPr lang="en-US"/>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5135940"/>
                <a:ext cx="9144000" cy="156966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smtClean="0"/>
                  <a:t>			</a:t>
                </a:r>
                <a:r>
                  <a:rPr lang="en-US" sz="24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0" y="5135940"/>
                <a:ext cx="9144000" cy="1569660"/>
              </a:xfrm>
              <a:prstGeom prst="rect">
                <a:avLst/>
              </a:prstGeom>
              <a:blipFill rotWithShape="1">
                <a:blip r:embed="rId2"/>
                <a:stretch>
                  <a:fillRect l="-867" t="-3113" r="-600"/>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mc:AlternateContent xmlns:mc="http://schemas.openxmlformats.org/markup-compatibility/2006" xmlns:a14="http://schemas.microsoft.com/office/drawing/2010/main">
        <mc:Choice Requires="a14">
          <p:sp>
            <p:nvSpPr>
              <p:cNvPr id="5" name="Rectangle 4"/>
              <p:cNvSpPr/>
              <p:nvPr/>
            </p:nvSpPr>
            <p:spPr>
              <a:xfrm>
                <a:off x="0" y="1524000"/>
                <a:ext cx="9144000" cy="3416320"/>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342900" lvl="2" indent="-342900">
                  <a:buFont typeface="Arial" pitchFamily="34" charset="0"/>
                  <a:buChar char="•"/>
                </a:pPr>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oMath>
                  </m:oMathPara>
                </a14:m>
                <a:endParaRPr lang="en-US" sz="2400" i="1" dirty="0" smtClean="0">
                  <a:latin typeface="Cambria Math"/>
                </a:endParaRPr>
              </a:p>
              <a:p>
                <a:endParaRPr lang="en-US" sz="2400" i="1" dirty="0" smtClean="0">
                  <a:latin typeface="Cambria Math"/>
                </a:endParaRPr>
              </a:p>
              <a:p>
                <a:pPr algn="ctr"/>
                <a:r>
                  <a:rPr lang="en-US" sz="2400" dirty="0">
                    <a:latin typeface="Times New Roman" pitchFamily="18" charset="0"/>
                    <a:cs typeface="Times New Roman" pitchFamily="18" charset="0"/>
                  </a:rPr>
                  <a:t>and</a:t>
                </a:r>
                <a:r>
                  <a:rPr lang="en-US" sz="2400" dirty="0" smtClean="0"/>
                  <a:t>	</a:t>
                </a:r>
              </a:p>
              <a:p>
                <a:pPr algn="ctr"/>
                <a:endParaRPr lang="en-US" sz="2400" dirty="0" smtClean="0"/>
              </a:p>
              <a:p>
                <a:r>
                  <a:rPr lang="en-US" sz="2400" dirty="0"/>
                  <a:t>	</a:t>
                </a:r>
                <a14:m>
                  <m:oMath xmlns:m="http://schemas.openxmlformats.org/officeDocument/2006/math">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𝑉𝐿𝐿</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0" y="1524000"/>
                <a:ext cx="9144000" cy="3416320"/>
              </a:xfrm>
              <a:prstGeom prst="rect">
                <a:avLst/>
              </a:prstGeom>
              <a:blipFill rotWithShape="1">
                <a:blip r:embed="rId3"/>
                <a:stretch>
                  <a:fillRect l="-867" t="-1429" r="-26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05000"/>
                <a:ext cx="9144000" cy="3720121"/>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r>
                          <a:rPr lang="en-US" sz="2400" i="1">
                            <a:latin typeface="Cambria Math"/>
                          </a:rPr>
                          <m:t>𝐵𝑉</m:t>
                        </m:r>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−1</m:t>
                              </m:r>
                            </m:e>
                            <m:e>
                              <m:r>
                                <a:rPr lang="en-US" sz="2400" i="1">
                                  <a:latin typeface="Cambria Math"/>
                                </a:rPr>
                                <m:t>−2</m:t>
                              </m:r>
                            </m:e>
                            <m:e>
                              <m:r>
                                <a:rPr lang="en-US" sz="2400" i="1">
                                  <a:latin typeface="Cambria Math"/>
                                </a:rPr>
                                <m:t>0</m:t>
                              </m:r>
                            </m:e>
                          </m:mr>
                        </m:m>
                      </m:e>
                    </m:d>
                  </m:oMath>
                </a14:m>
                <a:r>
                  <a:rPr lang="en-US" sz="2400" dirty="0"/>
                  <a:t>	</a:t>
                </a:r>
                <a:r>
                  <a:rPr lang="en-US" sz="2400" dirty="0" smtClean="0"/>
                  <a:t>	</a:t>
                </a:r>
                <a:r>
                  <a:rPr lang="en-US" sz="2400" dirty="0" smtClean="0">
                    <a:latin typeface="Times New Roman" pitchFamily="18" charset="0"/>
                    <a:cs typeface="Times New Roman" pitchFamily="18" charset="0"/>
                  </a:rPr>
                  <a:t>(151)</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𝑊</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𝑎𝑏𝑐</m:t>
                            </m:r>
                          </m:sub>
                        </m:sSub>
                      </m:e>
                    </m:d>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r>
                            <m:e>
                              <m:r>
                                <a:rPr lang="en-US" sz="2400" i="1">
                                  <a:latin typeface="Cambria Math"/>
                                </a:rPr>
                                <m:t>−</m:t>
                              </m:r>
                              <m:sSub>
                                <m:sSubPr>
                                  <m:ctrlPr>
                                    <a:rPr lang="en-US" sz="2400" i="1">
                                      <a:latin typeface="Cambria Math"/>
                                    </a:rPr>
                                  </m:ctrlPr>
                                </m:sSubPr>
                                <m:e>
                                  <m:r>
                                    <a:rPr lang="en-US" sz="2400" i="1">
                                      <a:latin typeface="Cambria Math"/>
                                    </a:rPr>
                                    <m:t>𝑍𝑡</m:t>
                                  </m:r>
                                </m:e>
                                <m:sub>
                                  <m:r>
                                    <a:rPr lang="en-US" sz="2400" i="1">
                                      <a:latin typeface="Cambria Math"/>
                                    </a:rPr>
                                    <m:t>𝑎𝑏</m:t>
                                  </m:r>
                                </m:sub>
                              </m:sSub>
                            </m:e>
                            <m:e>
                              <m:r>
                                <a:rPr lang="en-US" sz="2400" i="1">
                                  <a:latin typeface="Cambria Math"/>
                                </a:rPr>
                                <m:t>0</m:t>
                              </m:r>
                            </m:e>
                            <m:e>
                              <m:r>
                                <a:rPr lang="en-US" sz="2400" i="1">
                                  <a:latin typeface="Cambria Math"/>
                                </a:rPr>
                                <m:t>2∙</m:t>
                              </m:r>
                              <m:sSub>
                                <m:sSubPr>
                                  <m:ctrlPr>
                                    <a:rPr lang="en-US" sz="2400" i="1">
                                      <a:latin typeface="Cambria Math"/>
                                    </a:rPr>
                                  </m:ctrlPr>
                                </m:sSubPr>
                                <m:e>
                                  <m:r>
                                    <a:rPr lang="en-US" sz="2400" i="1">
                                      <a:latin typeface="Cambria Math"/>
                                    </a:rPr>
                                    <m:t>𝑍𝑡</m:t>
                                  </m:r>
                                </m:e>
                                <m:sub>
                                  <m:r>
                                    <a:rPr lang="en-US" sz="2400" i="1">
                                      <a:latin typeface="Cambria Math"/>
                                    </a:rPr>
                                    <m:t>𝑏𝑐</m:t>
                                  </m:r>
                                </m:sub>
                              </m:sSub>
                            </m:e>
                          </m:mr>
                        </m:m>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(152)</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05000"/>
                <a:ext cx="9144000" cy="3720121"/>
              </a:xfrm>
              <a:prstGeom prst="rect">
                <a:avLst/>
              </a:prstGeom>
              <a:blipFill rotWithShape="1">
                <a:blip r:embed="rId2"/>
                <a:stretch>
                  <a:fillRect t="-1311" r="-3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4" name="Rectangle 3"/>
          <p:cNvSpPr/>
          <p:nvPr/>
        </p:nvSpPr>
        <p:spPr>
          <a:xfrm>
            <a:off x="250794" y="907941"/>
            <a:ext cx="3920882" cy="523220"/>
          </a:xfrm>
          <a:prstGeom prst="rect">
            <a:avLst/>
          </a:prstGeom>
        </p:spPr>
        <p:txBody>
          <a:bodyPr wrap="none">
            <a:spAutoFit/>
          </a:bodyPr>
          <a:lstStyle/>
          <a:p>
            <a:pPr marL="457200" lvl="4"/>
            <a:r>
              <a:rPr lang="en-US" sz="2800" dirty="0">
                <a:latin typeface="Times New Roman" pitchFamily="18" charset="0"/>
                <a:cs typeface="Times New Roman" pitchFamily="18" charset="0"/>
              </a:rPr>
              <a:t>Open Wye-Open Delta</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193</a:t>
            </a:fld>
            <a:endParaRPr lang="en-US"/>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529375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480" y="762000"/>
            <a:ext cx="9144000" cy="486287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Open Wye-Open Delta</a:t>
            </a: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686341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endParaRPr lang="en-US" b="1" dirty="0" smtClean="0"/>
          </a:p>
          <a:p>
            <a:pPr marL="457200" lvl="3"/>
            <a:r>
              <a:rPr lang="en-US" sz="2400" b="1" dirty="0" smtClean="0">
                <a:latin typeface="Times New Roman" pitchFamily="18" charset="0"/>
                <a:cs typeface="Times New Roman" pitchFamily="18" charset="0"/>
              </a:rPr>
              <a:t>Figure 11.0</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4114800"/>
            <a:ext cx="7358617" cy="1956231"/>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236988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a:p>
            <a:pPr marL="342900" lvl="2" indent="-342900">
              <a:buFont typeface="Arial" pitchFamily="34" charset="0"/>
              <a:buChar char="•"/>
            </a:pPr>
            <a:endParaRPr lang="en-US" dirty="0"/>
          </a:p>
          <a:p>
            <a:pPr marL="0" lvl="2"/>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886200"/>
            <a:ext cx="5889469" cy="2438400"/>
          </a:xfrm>
          <a:prstGeom prst="rect">
            <a:avLst/>
          </a:prstGeom>
        </p:spPr>
      </p:pic>
      <p:sp>
        <p:nvSpPr>
          <p:cNvPr id="5" name="Rectangle 4"/>
          <p:cNvSpPr/>
          <p:nvPr/>
        </p:nvSpPr>
        <p:spPr>
          <a:xfrm>
            <a:off x="0" y="2980015"/>
            <a:ext cx="9153525" cy="3877985"/>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400" b="1" dirty="0" smtClean="0">
                <a:latin typeface="Times New Roman" pitchFamily="18" charset="0"/>
                <a:cs typeface="Times New Roman" pitchFamily="18" charset="0"/>
              </a:rPr>
              <a:t>Figure 12.0</a:t>
            </a:r>
            <a:endParaRPr lang="en-US" sz="2400" dirty="0">
              <a:latin typeface="Times New Roman" pitchFamily="18" charset="0"/>
              <a:cs typeface="Times New Roman" pitchFamily="18" charset="0"/>
            </a:endParaRPr>
          </a:p>
          <a:p>
            <a:pPr marL="0" lvl="2"/>
            <a:r>
              <a:rPr lang="en-US" b="1" dirty="0"/>
              <a:t>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32421"/>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endParaRPr lang="en-US" sz="2400" i="1" dirty="0" smtClean="0">
                  <a:latin typeface="Cambria Math"/>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(153)</a:t>
                </a:r>
              </a:p>
              <a:p>
                <a:pPr marL="0" lvl="2" algn="just"/>
                <a:r>
                  <a:rPr lang="en-US" sz="2400" dirty="0" smtClean="0">
                    <a:latin typeface="Times New Roman" pitchFamily="18" charset="0"/>
                    <a:cs typeface="Times New Roman" pitchFamily="18" charset="0"/>
                  </a:rPr>
                  <a:t>	</a:t>
                </a:r>
              </a:p>
              <a:p>
                <a:pPr marL="0" lvl="2"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But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(154)</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32421"/>
              </a:xfrm>
              <a:prstGeom prst="rect">
                <a:avLst/>
              </a:prstGeom>
              <a:blipFill rotWithShape="1">
                <a:blip r:embed="rId3"/>
                <a:stretch>
                  <a:fillRect l="-1000" t="-101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a:t>
            </a:r>
            <a:r>
              <a:rPr lang="en-US" dirty="0" smtClean="0"/>
              <a:t>Test Systems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a:t>
            </a:r>
            <a:r>
              <a:rPr lang="en-US" sz="2400" dirty="0" smtClean="0">
                <a:latin typeface="Times New Roman" pitchFamily="18" charset="0"/>
                <a:cs typeface="Times New Roman" pitchFamily="18" charset="0"/>
              </a:rPr>
              <a:t>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mc:Choice xmlns:a14="http://schemas.microsoft.com/office/drawing/2010/main"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02009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𝑉𝐿𝑁</m:t>
                            </m:r>
                          </m:e>
                          <m:sub>
                            <m:r>
                              <a:rPr lang="en-US" sz="2400">
                                <a:latin typeface="Cambria Math"/>
                                <a:cs typeface="Times New Roman" pitchFamily="18" charset="0"/>
                              </a:rPr>
                              <m:t>𝑎𝑏𝑐</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𝐴</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𝐸𝐿𝑁</m:t>
                                </m:r>
                              </m:e>
                              <m:sub>
                                <m:r>
                                  <a:rPr lang="en-US" sz="2400">
                                    <a:latin typeface="Cambria Math"/>
                                    <a:cs typeface="Times New Roman" pitchFamily="18" charset="0"/>
                                  </a:rPr>
                                  <m:t>𝐴𝐵𝐶</m:t>
                                </m:r>
                              </m:sub>
                            </m:sSub>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𝑍𝑠𝑦𝑠</m:t>
                                </m:r>
                              </m:e>
                              <m:sub>
                                <m:r>
                                  <a:rPr lang="en-US" sz="2400">
                                    <a:latin typeface="Cambria Math"/>
                                    <a:cs typeface="Times New Roman" pitchFamily="18" charset="0"/>
                                  </a:rPr>
                                  <m:t>𝐴𝐵𝐶</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𝑑</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e>
                    </m:d>
                    <m:r>
                      <a:rPr lang="en-US" sz="2400">
                        <a:latin typeface="Cambria Math"/>
                        <a:cs typeface="Times New Roman" pitchFamily="18" charset="0"/>
                      </a:rPr>
                      <m:t>−</m:t>
                    </m:r>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𝐵</m:t>
                            </m:r>
                          </m:e>
                          <m:sub>
                            <m:r>
                              <a:rPr lang="en-US" sz="2400">
                                <a:latin typeface="Cambria Math"/>
                                <a:cs typeface="Times New Roman" pitchFamily="18" charset="0"/>
                              </a:rPr>
                              <m:t>𝑡</m:t>
                            </m:r>
                          </m:sub>
                        </m:sSub>
                      </m:e>
                    </m:d>
                    <m:d>
                      <m:dPr>
                        <m:begChr m:val="["/>
                        <m:endChr m:val="]"/>
                        <m:ctrlPr>
                          <a:rPr lang="en-US" sz="2400" i="1">
                            <a:latin typeface="Cambria Math"/>
                            <a:cs typeface="Times New Roman" pitchFamily="18" charset="0"/>
                          </a:rPr>
                        </m:ctrlPr>
                      </m:dPr>
                      <m:e>
                        <m:sSub>
                          <m:sSubPr>
                            <m:ctrlPr>
                              <a:rPr lang="en-US" sz="2400" i="1">
                                <a:latin typeface="Cambria Math"/>
                                <a:cs typeface="Times New Roman" pitchFamily="18" charset="0"/>
                              </a:rPr>
                            </m:ctrlPr>
                          </m:sSubPr>
                          <m:e>
                            <m:r>
                              <a:rPr lang="en-US" sz="2400">
                                <a:latin typeface="Cambria Math"/>
                                <a:cs typeface="Times New Roman" pitchFamily="18" charset="0"/>
                              </a:rPr>
                              <m:t>𝐼</m:t>
                            </m:r>
                          </m:e>
                          <m:sub>
                            <m:r>
                              <a:rPr lang="en-US" sz="2400">
                                <a:latin typeface="Cambria Math"/>
                                <a:cs typeface="Times New Roman" pitchFamily="18" charset="0"/>
                              </a:rPr>
                              <m:t>𝑎𝑏𝑐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156)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020092"/>
              </a:xfrm>
              <a:prstGeom prst="rect">
                <a:avLst/>
              </a:prstGeom>
              <a:blipFill rotWithShape="1">
                <a:blip r:embed="rId3"/>
                <a:stretch>
                  <a:fillRect l="-867" t="-1214"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0920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Thevenin Equivalent Circuit</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With 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𝐸𝐿𝑁</m:t>
                            </m:r>
                          </m:e>
                          <m:sub>
                            <m:r>
                              <a:rPr lang="en-US" sz="2400" i="1">
                                <a:latin typeface="Cambria Math"/>
                              </a:rPr>
                              <m:t>𝐴𝐵𝐶</m:t>
                            </m:r>
                          </m:sub>
                        </m:sSub>
                      </m:e>
                    </m:d>
                  </m:oMath>
                </a14:m>
                <a:r>
                  <a:rPr lang="en-US" sz="2400" dirty="0" smtClean="0">
                    <a:latin typeface="Times New Roman" pitchFamily="18" charset="0"/>
                    <a:cs typeface="Times New Roman" pitchFamily="18" charset="0"/>
                  </a:rPr>
                  <a:t>			(157)</a:t>
                </a:r>
              </a:p>
              <a:p>
                <a:pPr algn="just"/>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𝑍𝑡h</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𝑍𝑠𝑦𝑠</m:t>
                            </m:r>
                          </m:e>
                          <m:sub>
                            <m:r>
                              <a:rPr lang="en-US" sz="2400" i="1">
                                <a:latin typeface="Cambria Math"/>
                              </a:rPr>
                              <m:t>𝐴𝐵𝐶</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oMath>
                </a14:m>
                <a:r>
                  <a:rPr lang="en-US" sz="2400" dirty="0" smtClean="0">
                    <a:latin typeface="Times New Roman" pitchFamily="18" charset="0"/>
                    <a:cs typeface="Times New Roman" pitchFamily="18" charset="0"/>
                  </a:rPr>
                  <a:t>	(158)</a:t>
                </a: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09200"/>
              </a:xfrm>
              <a:prstGeom prst="rect">
                <a:avLst/>
              </a:prstGeom>
              <a:blipFill rotWithShape="1">
                <a:blip r:embed="rId3"/>
                <a:stretch>
                  <a:fillRect l="-867" t="-1106"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7663636"/>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a:p>
            <a:pPr marL="800100" lvl="3" indent="-342900">
              <a:buFont typeface="Arial" pitchFamily="34" charset="0"/>
              <a:buChar char="•"/>
            </a:pPr>
            <a:endParaRPr lang="en-US" b="1" dirty="0">
              <a:solidFill>
                <a:srgbClr val="FF0000"/>
              </a:solidFill>
            </a:endParaRPr>
          </a:p>
          <a:p>
            <a:pPr marL="800100" lvl="3" indent="-342900">
              <a:buFont typeface="Arial" pitchFamily="34" charset="0"/>
              <a:buChar char="•"/>
            </a:pPr>
            <a:endParaRPr lang="en-US" b="1" dirty="0">
              <a:solidFill>
                <a:srgbClr val="FF0000"/>
              </a:solidFill>
            </a:endParaRPr>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457200" lvl="3"/>
            <a:endParaRPr lang="en-US" b="1"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04800"/>
            <a:ext cx="9144000" cy="6740307"/>
          </a:xfrm>
          <a:prstGeom prst="rect">
            <a:avLst/>
          </a:prstGeom>
          <a:noFill/>
        </p:spPr>
        <p:txBody>
          <a:bodyPr wrap="square" rtlCol="0">
            <a:spAutoFit/>
          </a:bodyPr>
          <a:lstStyle/>
          <a:p>
            <a:pPr marL="342900" lvl="2" indent="-34290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first is as shown in Figure </a:t>
            </a:r>
            <a:r>
              <a:rPr lang="en-US" sz="2400" dirty="0" smtClean="0">
                <a:latin typeface="Times New Roman" pitchFamily="18" charset="0"/>
                <a:cs typeface="Times New Roman" pitchFamily="18" charset="0"/>
              </a:rPr>
              <a:t>13.0.</a:t>
            </a:r>
            <a:endParaRPr lang="en-US" sz="2400" dirty="0">
              <a:latin typeface="Times New Roman" pitchFamily="18" charset="0"/>
              <a:cs typeface="Times New Roman" pitchFamily="18" charset="0"/>
            </a:endParaRPr>
          </a:p>
          <a:p>
            <a:pPr marL="0" lvl="2"/>
            <a:endParaRPr lang="en-US" dirty="0" smtClean="0"/>
          </a:p>
          <a:p>
            <a:pPr marL="0" lvl="2"/>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13.0</a:t>
            </a:r>
            <a:endParaRPr lang="en-US" sz="2400" b="1"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secondary consists of one winding that is center </a:t>
            </a:r>
            <a:r>
              <a:rPr lang="en-US" sz="24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240/120 volts secondary rating specifies that the full winding voltage </a:t>
            </a:r>
            <a:r>
              <a:rPr lang="en-US" sz="2400" dirty="0">
                <a:latin typeface="Times New Roman" pitchFamily="18" charset="0"/>
                <a:cs typeface="Times New Roman" pitchFamily="18" charset="0"/>
              </a:rPr>
              <a:t>i</a:t>
            </a:r>
            <a:r>
              <a:rPr lang="en-US" sz="2400" dirty="0" smtClean="0">
                <a:latin typeface="Times New Roman" pitchFamily="18" charset="0"/>
                <a:cs typeface="Times New Roman" pitchFamily="18" charset="0"/>
              </a:rPr>
              <a:t>s 240 volts with the center tap providing two 120 volt circuits.</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175" y="1676400"/>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81697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a:p>
          <a:p>
            <a:pPr marL="457200" lvl="4"/>
            <a:endParaRPr lang="en-US" sz="2800" dirty="0" smtClean="0"/>
          </a:p>
          <a:p>
            <a:pPr marL="457200" lvl="4"/>
            <a:endParaRPr lang="en-US" sz="2800" dirty="0" smtClean="0"/>
          </a:p>
          <a:p>
            <a:pPr marL="457200" lvl="4"/>
            <a:endParaRPr lang="en-US" sz="2800" dirty="0" smtClean="0"/>
          </a:p>
          <a:p>
            <a:pPr marL="457200" lvl="4"/>
            <a:r>
              <a:rPr lang="en-US" b="1" dirty="0"/>
              <a:t> </a:t>
            </a: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14.0</a:t>
            </a:r>
            <a:endParaRPr lang="en-US" sz="2400" dirty="0" smtClean="0">
              <a:latin typeface="Times New Roman" pitchFamily="18" charset="0"/>
              <a:cs typeface="Times New Roman" pitchFamily="18" charset="0"/>
            </a:endParaRP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325" y="1285220"/>
            <a:ext cx="3581400" cy="2681262"/>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381000"/>
            <a:ext cx="9144000" cy="646330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400" b="1"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a:p>
            <a:pPr marL="342900" lvl="2" indent="-342900">
              <a:buFont typeface="Arial" pitchFamily="34" charset="0"/>
              <a:buChar char="•"/>
            </a:pPr>
            <a:endParaRPr lang="en-US" dirty="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50" y="1337756"/>
            <a:ext cx="6418252" cy="374398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5170646"/>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5170646"/>
              </a:xfrm>
              <a:prstGeom prst="rect">
                <a:avLst/>
              </a:prstGeom>
              <a:blipFill rotWithShape="1">
                <a:blip r:embed="rId3"/>
                <a:stretch>
                  <a:fillRect l="-867" r="-19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54602"/>
                <a:ext cx="9144000" cy="664797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0.8∙</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a:latin typeface="Times New Roman" pitchFamily="18" charset="0"/>
                    <a:cs typeface="Times New Roman" pitchFamily="18" charset="0"/>
                  </a:rPr>
                  <a:t>		</a:t>
                </a:r>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(159)</a:t>
                </a:r>
                <a:endParaRPr lang="en-US" sz="2400" dirty="0">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0.4∙</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r>
                      <a:rPr lang="en-US" sz="2400" i="1">
                        <a:latin typeface="Cambria Math"/>
                      </a:rPr>
                      <m:t>=0.25∙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0.6∙</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i="1" dirty="0" smtClean="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=1.5∙</m:t>
                    </m:r>
                    <m:sSub>
                      <m:sSubPr>
                        <m:ctrlPr>
                          <a:rPr lang="en-US" sz="2400" i="1">
                            <a:latin typeface="Cambria Math"/>
                          </a:rPr>
                        </m:ctrlPr>
                      </m:sSubPr>
                      <m:e>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3.3∙</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(160)</a:t>
                </a:r>
                <a:endParaRPr lang="en-US" sz="2400" i="1" dirty="0" smtClean="0">
                  <a:latin typeface="Times New Roman" pitchFamily="18" charset="0"/>
                  <a:cs typeface="Times New Roman" pitchFamily="18" charset="0"/>
                </a:endParaRPr>
              </a:p>
              <a:p>
                <a:pPr marL="0" lvl="2" algn="just">
                  <a:spcAft>
                    <a:spcPts val="1200"/>
                  </a:spcAft>
                </a:pPr>
                <a:r>
                  <a:rPr lang="en-US" dirty="0" smtClean="0"/>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1.5∙</m:t>
                        </m:r>
                        <m:r>
                          <a:rPr lang="en-US" sz="2400" i="1">
                            <a:latin typeface="Cambria Math"/>
                          </a:rPr>
                          <m:t>𝑅</m:t>
                        </m:r>
                      </m:e>
                      <m:sub>
                        <m:r>
                          <a:rPr lang="en-US" sz="2400" i="1">
                            <a:latin typeface="Cambria Math"/>
                          </a:rPr>
                          <m:t>𝐴</m:t>
                        </m:r>
                      </m:sub>
                    </m:sSub>
                    <m:r>
                      <a:rPr lang="en-US" sz="2400" i="1">
                        <a:latin typeface="Cambria Math"/>
                      </a:rPr>
                      <m:t>+</m:t>
                    </m:r>
                    <m:r>
                      <a:rPr lang="en-US" sz="2400" i="1">
                        <a:latin typeface="Cambria Math"/>
                      </a:rPr>
                      <m:t>𝑗</m:t>
                    </m:r>
                    <m:r>
                      <a:rPr lang="en-US" sz="2400" i="1">
                        <a:latin typeface="Cambria Math"/>
                      </a:rPr>
                      <m:t>3.1∙</m:t>
                    </m:r>
                    <m:sSub>
                      <m:sSubPr>
                        <m:ctrlPr>
                          <a:rPr lang="en-US" sz="2400" i="1">
                            <a:latin typeface="Cambria Math"/>
                          </a:rPr>
                        </m:ctrlPr>
                      </m:sSubPr>
                      <m:e>
                        <m:r>
                          <a:rPr lang="en-US" sz="2400" i="1">
                            <a:latin typeface="Cambria Math"/>
                          </a:rPr>
                          <m:t>𝑋</m:t>
                        </m:r>
                      </m:e>
                      <m:sub>
                        <m:r>
                          <a:rPr lang="en-US" sz="2400" i="1">
                            <a:latin typeface="Cambria Math"/>
                          </a:rPr>
                          <m:t>𝐴</m:t>
                        </m:r>
                      </m:sub>
                    </m:sSub>
                  </m:oMath>
                </a14:m>
                <a:endParaRPr lang="en-US" sz="2400" dirty="0"/>
              </a:p>
              <a:p>
                <a:pPr marL="800100" lvl="3" indent="-342900" algn="just">
                  <a:buFont typeface="Arial" pitchFamily="34" charset="0"/>
                  <a:buChar char="•"/>
                </a:pPr>
                <a:endParaRPr lang="en-US" sz="2400" b="1" dirty="0">
                  <a:solidFill>
                    <a:srgbClr val="FF0000"/>
                  </a:solidFill>
                </a:endParaRPr>
              </a:p>
              <a:p>
                <a:pPr marL="0" lvl="2"/>
                <a:endParaRPr lang="en-US"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54602"/>
                <a:ext cx="9144000" cy="6647974"/>
              </a:xfrm>
              <a:prstGeom prst="rect">
                <a:avLst/>
              </a:prstGeom>
              <a:blipFill rotWithShape="1">
                <a:blip r:embed="rId3"/>
                <a:stretch>
                  <a:fillRect l="-8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a:t>
                </a:r>
                <a:r>
                  <a:rPr lang="en-US" sz="2000" dirty="0" smtClean="0">
                    <a:latin typeface="Times New Roman" pitchFamily="18" charset="0"/>
                    <a:cs typeface="Times New Roman" pitchFamily="18" charset="0"/>
                  </a:rPr>
                  <a:t>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3"/>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4069512"/>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m:t>
                                  </m:r>
                                  <m:r>
                                    <a:rPr lang="en-US" sz="2400" i="1">
                                      <a:latin typeface="Cambria Math"/>
                                    </a:rPr>
                                    <m:t>𝑍</m:t>
                                  </m:r>
                                </m:e>
                                <m:sub>
                                  <m:r>
                                    <a:rPr lang="en-US" sz="2400" i="1">
                                      <a:latin typeface="Cambria Math"/>
                                    </a:rPr>
                                    <m:t>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endParaRPr lang="en-US" sz="2400" dirty="0" smtClean="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4069512"/>
              </a:xfrm>
              <a:prstGeom prst="rect">
                <a:avLst/>
              </a:prstGeom>
              <a:blipFill rotWithShape="1">
                <a:blip r:embed="rId3"/>
                <a:stretch>
                  <a:fillRect l="-867" t="-149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086599" y="2971800"/>
            <a:ext cx="851515" cy="461665"/>
          </a:xfrm>
          <a:prstGeom prst="rect">
            <a:avLst/>
          </a:prstGeom>
        </p:spPr>
        <p:txBody>
          <a:bodyPr wrap="none">
            <a:spAutoFit/>
          </a:bodyPr>
          <a:lstStyle/>
          <a:p>
            <a:pPr algn="ct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161)</a:t>
            </a:r>
            <a:endParaRPr lang="en-US" sz="2400" dirty="0">
              <a:latin typeface="Times New Roman" pitchFamily="18" charset="0"/>
              <a:cs typeface="Times New Roman" pitchFamily="18" charset="0"/>
            </a:endParaRPr>
          </a:p>
        </p:txBody>
      </p:sp>
      <p:sp>
        <p:nvSpPr>
          <p:cNvPr id="5" name="Rectangle 4"/>
          <p:cNvSpPr/>
          <p:nvPr/>
        </p:nvSpPr>
        <p:spPr>
          <a:xfrm>
            <a:off x="7086600" y="3968234"/>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699" y="646331"/>
                <a:ext cx="9144000" cy="5842625"/>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1</m:t>
                                  </m:r>
                                </m:sub>
                              </m:sSub>
                            </m:e>
                          </m:mr>
                          <m:mr>
                            <m:e>
                              <m:sSub>
                                <m:sSubPr>
                                  <m:ctrlPr>
                                    <a:rPr lang="en-US" sz="2400" i="1">
                                      <a:latin typeface="Cambria Math"/>
                                    </a:rPr>
                                  </m:ctrlPr>
                                </m:sSubPr>
                                <m:e>
                                  <m:r>
                                    <a:rPr lang="en-US" sz="2400" i="1">
                                      <a:latin typeface="Cambria Math"/>
                                    </a:rPr>
                                    <m:t>𝑉𝑡</m:t>
                                  </m:r>
                                </m:e>
                                <m:sub>
                                  <m:r>
                                    <a:rPr lang="en-US" sz="2400" i="1">
                                      <a:latin typeface="Cambria Math"/>
                                    </a:rPr>
                                    <m:t>2</m:t>
                                  </m:r>
                                </m:sub>
                              </m:sSub>
                            </m:e>
                          </m:mr>
                        </m:m>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High</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m:rPr>
                            <m:nor/>
                          </m:rPr>
                          <a:rPr lang="en-US" sz="2400">
                            <a:latin typeface="Times New Roman" pitchFamily="18" charset="0"/>
                            <a:cs typeface="Times New Roman" pitchFamily="18" charset="0"/>
                          </a:rPr>
                          <m:t>Low</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Side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Half</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Winding</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(163)</a:t>
                </a:r>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99" y="646331"/>
                <a:ext cx="9144000" cy="5842625"/>
              </a:xfrm>
              <a:prstGeom prst="rect">
                <a:avLst/>
              </a:prstGeom>
              <a:blipFill rotWithShape="1">
                <a:blip r:embed="rId3"/>
                <a:stretch>
                  <a:fillRect l="-867" t="-1044"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8153400" y="2644313"/>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162)</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914400"/>
                <a:ext cx="9144000" cy="6006003"/>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400" i="1">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r>
                          <a:rPr lang="en-US" sz="2400" i="1">
                            <a:effectLst/>
                            <a:latin typeface="Cambria Math"/>
                            <a:ea typeface="Times New Roman"/>
                            <a:cs typeface="Times New Roman"/>
                          </a:rPr>
                          <m:t>−</m:t>
                        </m:r>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d>
                  </m:oMath>
                </a14:m>
                <a:endParaRPr lang="en-US" sz="2400" dirty="0" smtClean="0">
                  <a:latin typeface="Times New Roman" pitchFamily="18" charset="0"/>
                  <a:ea typeface="Calibri"/>
                  <a:cs typeface="Times New Roman" pitchFamily="18" charset="0"/>
                </a:endParaRPr>
              </a:p>
              <a:p>
                <a:pPr marL="0" lvl="3" algn="just"/>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m:t>
                                  </m:r>
                                </m:sub>
                              </m:sSub>
                            </m:e>
                          </m:mr>
                        </m:m>
                      </m:e>
                    </m:d>
                    <m:r>
                      <a:rPr lang="en-US" sz="2400" i="1">
                        <a:effectLst/>
                        <a:latin typeface="Cambria Math"/>
                        <a:ea typeface="Times New Roman"/>
                        <a:cs typeface="Times New Roman"/>
                      </a:rPr>
                      <m:t>=</m:t>
                    </m:r>
                    <m:f>
                      <m:fPr>
                        <m:ctrlPr>
                          <a:rPr lang="en-US" sz="2400" i="1">
                            <a:effectLst/>
                            <a:latin typeface="Cambria Math"/>
                            <a:ea typeface="Times New Roman"/>
                            <a:cs typeface="Times New Roman"/>
                          </a:rPr>
                        </m:ctrlPr>
                      </m:fPr>
                      <m:num>
                        <m:r>
                          <a:rPr lang="en-US" sz="2400" i="1">
                            <a:effectLst/>
                            <a:latin typeface="Cambria Math"/>
                            <a:ea typeface="Times New Roman"/>
                            <a:cs typeface="Times New Roman"/>
                          </a:rPr>
                          <m:t>1</m:t>
                        </m:r>
                      </m:num>
                      <m:den>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𝑛</m:t>
                            </m:r>
                          </m:e>
                          <m:sub>
                            <m:r>
                              <a:rPr lang="en-US" sz="2400" i="1">
                                <a:effectLst/>
                                <a:latin typeface="Cambria Math"/>
                                <a:ea typeface="Times New Roman"/>
                                <a:cs typeface="Times New Roman"/>
                              </a:rPr>
                              <m:t>𝑡</m:t>
                            </m:r>
                          </m:sub>
                        </m:sSub>
                      </m:den>
                    </m:f>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m>
                          <m:mPr>
                            <m:mcs>
                              <m:mc>
                                <m:mcPr>
                                  <m:count m:val="2"/>
                                  <m:mcJc m:val="center"/>
                                </m:mcPr>
                              </m:mc>
                            </m:mcs>
                            <m:ctrlPr>
                              <a:rPr lang="en-US" sz="2400" i="1">
                                <a:effectLst/>
                                <a:latin typeface="Cambria Math"/>
                                <a:ea typeface="Times New Roman"/>
                                <a:cs typeface="Times New Roman"/>
                              </a:rPr>
                            </m:ctrlPr>
                          </m:mP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r>
                            <m:e>
                              <m:r>
                                <a:rPr lang="en-US" sz="2400" i="1">
                                  <a:effectLst/>
                                  <a:latin typeface="Cambria Math"/>
                                  <a:ea typeface="Times New Roman"/>
                                  <a:cs typeface="Times New Roman"/>
                                </a:rPr>
                                <m:t>1</m:t>
                              </m:r>
                            </m:e>
                            <m:e>
                              <m:r>
                                <a:rPr lang="en-US" sz="2400" i="1">
                                  <a:effectLst/>
                                  <a:latin typeface="Cambria Math"/>
                                  <a:ea typeface="Times New Roman"/>
                                  <a:cs typeface="Times New Roman"/>
                                </a:rPr>
                                <m:t>−1</m:t>
                              </m:r>
                            </m:e>
                          </m:mr>
                        </m:m>
                      </m:e>
                    </m:d>
                    <m:d>
                      <m:dPr>
                        <m:begChr m:val="["/>
                        <m:endChr m:val="]"/>
                        <m:ctrlPr>
                          <a:rPr lang="en-US" sz="2400" i="1">
                            <a:effectLst/>
                            <a:latin typeface="Cambria Math"/>
                            <a:ea typeface="Times New Roman"/>
                            <a:cs typeface="Times New Roman"/>
                          </a:rPr>
                        </m:ctrlPr>
                      </m:dPr>
                      <m:e>
                        <m:m>
                          <m:mPr>
                            <m:mcs>
                              <m:mc>
                                <m:mcPr>
                                  <m:count m:val="1"/>
                                  <m:mcJc m:val="center"/>
                                </m:mcPr>
                              </m:mc>
                            </m:mcs>
                            <m:ctrlPr>
                              <a:rPr lang="en-US" sz="2400" i="1">
                                <a:effectLst/>
                                <a:latin typeface="Cambria Math"/>
                                <a:ea typeface="Times New Roman"/>
                                <a:cs typeface="Times New Roman"/>
                              </a:rPr>
                            </m:ctrlPr>
                          </m:mP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m:t>
                                  </m:r>
                                </m:sub>
                              </m:sSub>
                            </m:e>
                          </m:mr>
                          <m:m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2</m:t>
                                  </m:r>
                                </m:sub>
                              </m:sSub>
                            </m:e>
                          </m:mr>
                        </m:m>
                      </m:e>
                    </m:d>
                  </m:oMath>
                </a14:m>
                <a:endParaRPr lang="en-US" sz="2400" dirty="0" smtClean="0">
                  <a:latin typeface="Times New Roman" pitchFamily="18" charset="0"/>
                  <a:ea typeface="Calibri"/>
                  <a:cs typeface="Times New Roman" pitchFamily="18" charset="0"/>
                </a:endParaRPr>
              </a:p>
              <a:p>
                <a:pPr algn="just">
                  <a:lnSpc>
                    <a:spcPct val="115000"/>
                  </a:lnSpc>
                  <a:spcAft>
                    <a:spcPts val="1000"/>
                  </a:spcAft>
                </a:pPr>
                <a:endParaRPr lang="en-US" sz="2400" dirty="0">
                  <a:latin typeface="Times New Roman" pitchFamily="18" charset="0"/>
                  <a:ea typeface="Calibri"/>
                  <a:cs typeface="Times New Roman" pitchFamily="18" charset="0"/>
                </a:endParaRPr>
              </a:p>
              <a:p>
                <a:pPr algn="just">
                  <a:lnSpc>
                    <a:spcPct val="115000"/>
                  </a:lnSpc>
                  <a:spcAft>
                    <a:spcPts val="1000"/>
                  </a:spcAft>
                </a:pPr>
                <a:r>
                  <a:rPr lang="en-US" sz="24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00</m:t>
                            </m:r>
                          </m:sub>
                        </m:sSub>
                      </m:e>
                    </m:d>
                    <m:r>
                      <a:rPr lang="en-US" sz="2400" i="1">
                        <a:effectLst/>
                        <a:latin typeface="Cambria Math"/>
                        <a:ea typeface="Times New Roman"/>
                        <a:cs typeface="Times New Roman"/>
                      </a:rPr>
                      <m:t>=</m:t>
                    </m:r>
                    <m:d>
                      <m:dPr>
                        <m:begChr m:val="["/>
                        <m:endChr m:val="]"/>
                        <m:ctrlPr>
                          <a:rPr lang="en-US" sz="2400" i="1">
                            <a:effectLst/>
                            <a:latin typeface="Cambria Math"/>
                            <a:ea typeface="Times New Roman"/>
                            <a:cs typeface="Times New Roman"/>
                          </a:rPr>
                        </m:ctrlPr>
                      </m:dPr>
                      <m:e>
                        <m:r>
                          <a:rPr lang="en-US" sz="2400" i="1">
                            <a:effectLst/>
                            <a:latin typeface="Cambria Math"/>
                            <a:ea typeface="Times New Roman"/>
                            <a:cs typeface="Times New Roman"/>
                          </a:rPr>
                          <m:t>𝑎𝑖</m:t>
                        </m:r>
                      </m:e>
                    </m:d>
                    <m:d>
                      <m:dPr>
                        <m:begChr m:val="["/>
                        <m:endChr m:val="]"/>
                        <m:ctrlPr>
                          <a:rPr lang="en-US" sz="2400" i="1">
                            <a:effectLst/>
                            <a:latin typeface="Cambria Math"/>
                            <a:ea typeface="Times New Roman"/>
                            <a:cs typeface="Times New Roman"/>
                          </a:rPr>
                        </m:ctrlPr>
                      </m:dPr>
                      <m:e>
                        <m:sSub>
                          <m:sSubPr>
                            <m:ctrlPr>
                              <a:rPr lang="en-US" sz="2400" i="1">
                                <a:effectLst/>
                                <a:latin typeface="Cambria Math"/>
                                <a:ea typeface="Times New Roman"/>
                                <a:cs typeface="Times New Roman"/>
                              </a:rPr>
                            </m:ctrlPr>
                          </m:sSubPr>
                          <m:e>
                            <m:r>
                              <a:rPr lang="en-US" sz="2400" i="1">
                                <a:effectLst/>
                                <a:latin typeface="Cambria Math"/>
                                <a:ea typeface="Times New Roman"/>
                                <a:cs typeface="Times New Roman"/>
                              </a:rPr>
                              <m:t>𝐼</m:t>
                            </m:r>
                          </m:e>
                          <m:sub>
                            <m:r>
                              <a:rPr lang="en-US" sz="2400" i="1">
                                <a:effectLst/>
                                <a:latin typeface="Cambria Math"/>
                                <a:ea typeface="Times New Roman"/>
                                <a:cs typeface="Times New Roman"/>
                              </a:rPr>
                              <m:t>12</m:t>
                            </m:r>
                          </m:sub>
                        </m:sSub>
                      </m:e>
                    </m:d>
                  </m:oMath>
                </a14:m>
                <a:endParaRPr lang="en-US" sz="2400" dirty="0">
                  <a:latin typeface="Times New Roman" pitchFamily="18" charset="0"/>
                  <a:ea typeface="Calibri"/>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a:p>
                <a:pPr marL="914400" lvl="5"/>
                <a:endParaRPr lang="en-US" sz="2400" b="1"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914400"/>
                <a:ext cx="9144000" cy="6006003"/>
              </a:xfrm>
              <a:prstGeom prst="rect">
                <a:avLst/>
              </a:prstGeom>
              <a:blipFill rotWithShape="1">
                <a:blip r:embed="rId2"/>
                <a:stretch>
                  <a:fillRect l="-867"/>
                </a:stretch>
              </a:blipFill>
            </p:spPr>
            <p:txBody>
              <a:bodyPr/>
              <a:lstStyle/>
              <a:p>
                <a:r>
                  <a:rPr lang="en-US">
                    <a:noFill/>
                  </a:rPr>
                  <a:t> </a:t>
                </a:r>
              </a:p>
            </p:txBody>
          </p:sp>
        </mc:Fallback>
      </mc:AlternateContent>
      <p:sp>
        <p:nvSpPr>
          <p:cNvPr id="6" name="TextBox 5"/>
          <p:cNvSpPr txBox="1"/>
          <p:nvPr/>
        </p:nvSpPr>
        <p:spPr>
          <a:xfrm>
            <a:off x="7162800" y="426720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6200" y="617760"/>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19050" y="1468129"/>
                <a:ext cx="9144000" cy="221599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a:p>
                <a:pPr marL="457200" lvl="4"/>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9050" y="1468129"/>
                <a:ext cx="9144000" cy="2215991"/>
              </a:xfrm>
              <a:prstGeom prst="rect">
                <a:avLst/>
              </a:prstGeom>
              <a:blipFill rotWithShape="1">
                <a:blip r:embed="rId2"/>
                <a:stretch>
                  <a:fillRect l="-933" t="-2204"/>
                </a:stretch>
              </a:blipFill>
            </p:spPr>
            <p:txBody>
              <a:bodyPr/>
              <a:lstStyle/>
              <a:p>
                <a:r>
                  <a:rPr lang="en-US">
                    <a:noFill/>
                  </a:rPr>
                  <a:t> </a:t>
                </a:r>
              </a:p>
            </p:txBody>
          </p:sp>
        </mc:Fallback>
      </mc:AlternateContent>
      <p:sp>
        <p:nvSpPr>
          <p:cNvPr id="7" name="TextBox 6"/>
          <p:cNvSpPr txBox="1"/>
          <p:nvPr/>
        </p:nvSpPr>
        <p:spPr>
          <a:xfrm>
            <a:off x="6629400" y="2345293"/>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(165)</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9050" y="3733800"/>
                <a:ext cx="9144000" cy="2258247"/>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𝑠</m:t>
                                  </m:r>
                                </m:sub>
                              </m:sSub>
                            </m:e>
                          </m:mr>
                          <m:mr>
                            <m:e>
                              <m:sSub>
                                <m:sSubPr>
                                  <m:ctrlPr>
                                    <a:rPr lang="en-US" sz="2400" i="1">
                                      <a:latin typeface="Cambria Math"/>
                                    </a:rPr>
                                  </m:ctrlPr>
                                </m:sSubPr>
                                <m:e>
                                  <m:r>
                                    <a:rPr lang="en-US" sz="2400" i="1">
                                      <a:latin typeface="Cambria Math"/>
                                    </a:rPr>
                                    <m:t>𝑉</m:t>
                                  </m:r>
                                </m:e>
                                <m:sub>
                                  <m:r>
                                    <a:rPr lang="en-US" sz="2400" i="1">
                                      <a:latin typeface="Cambria Math"/>
                                    </a:rPr>
                                    <m:t>𝑠</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𝐸</m:t>
                                  </m:r>
                                </m:e>
                                <m:sub>
                                  <m:r>
                                    <a:rPr lang="en-US" sz="2400" i="1">
                                      <a:latin typeface="Cambria Math"/>
                                    </a:rPr>
                                    <m:t>0</m:t>
                                  </m:r>
                                </m:sub>
                              </m:sSub>
                            </m:e>
                          </m:mr>
                          <m:mr>
                            <m:e>
                              <m:sSub>
                                <m:sSubPr>
                                  <m:ctrlPr>
                                    <a:rPr lang="en-US" sz="2400" i="1">
                                      <a:latin typeface="Cambria Math"/>
                                    </a:rPr>
                                  </m:ctrlPr>
                                </m:sSubPr>
                                <m:e>
                                  <m:r>
                                    <a:rPr lang="en-US" sz="2400" i="1">
                                      <a:latin typeface="Cambria Math"/>
                                    </a:rPr>
                                    <m:t>𝐸</m:t>
                                  </m:r>
                                </m:e>
                                <m:sub>
                                  <m:r>
                                    <a:rPr lang="en-US" sz="2400" i="1">
                                      <a:latin typeface="Cambria Math"/>
                                    </a:rPr>
                                    <m:t>0</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0</m:t>
                                  </m:r>
                                </m:sub>
                              </m:sSub>
                            </m:e>
                          </m:mr>
                          <m:mr>
                            <m:e>
                              <m:sSub>
                                <m:sSubPr>
                                  <m:ctrlPr>
                                    <a:rPr lang="en-US" sz="2400" i="1">
                                      <a:latin typeface="Cambria Math"/>
                                    </a:rPr>
                                  </m:ctrlPr>
                                </m:sSubPr>
                                <m:e>
                                  <m:r>
                                    <a:rPr lang="en-US" sz="2400" i="1">
                                      <a:latin typeface="Cambria Math"/>
                                    </a:rPr>
                                    <m:t>𝐼</m:t>
                                  </m:r>
                                </m:e>
                                <m:sub>
                                  <m:r>
                                    <a:rPr lang="en-US" sz="2400" i="1">
                                      <a:latin typeface="Cambria Math"/>
                                    </a:rPr>
                                    <m:t>0</m:t>
                                  </m:r>
                                </m:sub>
                              </m:sSub>
                            </m:e>
                          </m:mr>
                        </m:m>
                      </m:e>
                    </m:d>
                  </m:oMath>
                </a14:m>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𝐸</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 y="3733800"/>
                <a:ext cx="9144000" cy="2258247"/>
              </a:xfrm>
              <a:prstGeom prst="rect">
                <a:avLst/>
              </a:prstGeom>
              <a:blipFill rotWithShape="1">
                <a:blip r:embed="rId3"/>
                <a:stretch>
                  <a:fillRect l="-933" t="-2162"/>
                </a:stretch>
              </a:blipFill>
            </p:spPr>
            <p:txBody>
              <a:bodyPr/>
              <a:lstStyle/>
              <a:p>
                <a:r>
                  <a:rPr lang="en-US">
                    <a:noFill/>
                  </a:rPr>
                  <a:t> </a:t>
                </a:r>
              </a:p>
            </p:txBody>
          </p:sp>
        </mc:Fallback>
      </mc:AlternateContent>
      <p:sp>
        <p:nvSpPr>
          <p:cNvPr id="8" name="TextBox 7"/>
          <p:cNvSpPr txBox="1"/>
          <p:nvPr/>
        </p:nvSpPr>
        <p:spPr>
          <a:xfrm>
            <a:off x="6629400" y="48006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(166)</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477053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oMath>
                </a14:m>
                <a:r>
                  <a:rPr lang="en-US" sz="24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4770537"/>
              </a:xfrm>
              <a:prstGeom prst="rect">
                <a:avLst/>
              </a:prstGeom>
              <a:blipFill rotWithShape="1">
                <a:blip r:embed="rId3"/>
                <a:stretch>
                  <a:fillRect l="-867" t="-1277"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8" name="TextBox 7"/>
          <p:cNvSpPr txBox="1"/>
          <p:nvPr/>
        </p:nvSpPr>
        <p:spPr>
          <a:xfrm>
            <a:off x="8229600" y="4648200"/>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(168)</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20678"/>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(169)</a:t>
                </a:r>
                <a:endParaRPr lang="en-US" sz="24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marL="800100" lvl="3" indent="-342900"/>
                <a:endParaRPr lang="en-US" sz="2400" dirty="0" smtClean="0">
                  <a:latin typeface="Times New Roman" pitchFamily="18" charset="0"/>
                  <a:cs typeface="Times New Roman" pitchFamily="18" charset="0"/>
                </a:endParaRP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(170)</a:t>
                </a: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r>
                          <a:rPr lang="en-US" sz="2400" i="1">
                            <a:latin typeface="Cambria Math"/>
                          </a:rPr>
                          <m:t>𝑎𝑣</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00</m:t>
                            </m:r>
                          </m:sub>
                        </m:sSub>
                      </m:e>
                    </m:d>
                    <m:d>
                      <m:dPr>
                        <m:begChr m:val="["/>
                        <m:endChr m:val="]"/>
                        <m:ctrlPr>
                          <a:rPr lang="en-US" sz="2400" i="1">
                            <a:latin typeface="Cambria Math"/>
                          </a:rPr>
                        </m:ctrlPr>
                      </m:dPr>
                      <m:e>
                        <m:r>
                          <a:rPr lang="en-US" sz="2400" i="1">
                            <a:latin typeface="Cambria Math"/>
                          </a:rPr>
                          <m:t>𝑎𝑖</m:t>
                        </m:r>
                      </m:e>
                    </m:d>
                  </m:oMath>
                </a14:m>
                <a:endParaRPr lang="en-US" sz="2400" dirty="0">
                  <a:latin typeface="Times New Roman" pitchFamily="18" charset="0"/>
                  <a:cs typeface="Times New Roman" pitchFamily="18" charset="0"/>
                </a:endParaRPr>
              </a:p>
              <a:p>
                <a:pPr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r>
                  <a:rPr lang="en-US" sz="2400" dirty="0" smtClean="0">
                    <a:latin typeface="Times New Roman" pitchFamily="18" charset="0"/>
                    <a:cs typeface="Times New Roman" pitchFamily="18" charset="0"/>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20678"/>
              </a:xfrm>
              <a:prstGeom prst="rect">
                <a:avLst/>
              </a:prstGeom>
              <a:blipFill rotWithShape="1">
                <a:blip r:embed="rId3"/>
                <a:stretch>
                  <a:fillRect l="-867" t="-110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7324724" y="5334000"/>
            <a:ext cx="851515" cy="461665"/>
          </a:xfrm>
          <a:prstGeom prst="rect">
            <a:avLst/>
          </a:prstGeom>
        </p:spPr>
        <p:txBody>
          <a:bodyPr wrap="none">
            <a:spAutoFit/>
          </a:bodyPr>
          <a:lstStyle/>
          <a:p>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171)</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84431"/>
                <a:ext cx="9144000" cy="6006003"/>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Matrix Equations</a:t>
                </a:r>
              </a:p>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00</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𝑐</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
                      </m:e>
                    </m:d>
                  </m:oMath>
                </a14:m>
                <a:r>
                  <a:rPr lang="en-US" sz="2400" dirty="0" smtClean="0">
                    <a:latin typeface="Times New Roman" pitchFamily="18" charset="0"/>
                    <a:cs typeface="Times New Roman" pitchFamily="18" charset="0"/>
                  </a:rPr>
                  <a:t>			(172)</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1</m:t>
                            </m:r>
                          </m:sub>
                        </m:sSub>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−1</m:t>
                              </m:r>
                            </m:e>
                          </m:mr>
                          <m:mr>
                            <m:e>
                              <m:r>
                                <a:rPr lang="en-US" sz="2400" i="1">
                                  <a:latin typeface="Cambria Math"/>
                                </a:rPr>
                                <m:t>1</m:t>
                              </m:r>
                            </m:e>
                            <m:e>
                              <m:r>
                                <a:rPr lang="en-US" sz="2400" i="1">
                                  <a:latin typeface="Cambria Math"/>
                                </a:rPr>
                                <m:t>−1</m:t>
                              </m:r>
                            </m:e>
                          </m:mr>
                        </m:m>
                      </m:e>
                    </m:d>
                  </m:oMath>
                </a14:m>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84431"/>
                <a:ext cx="9144000" cy="6006003"/>
              </a:xfrm>
              <a:prstGeom prst="rect">
                <a:avLst/>
              </a:prstGeom>
              <a:blipFill rotWithShape="1">
                <a:blip r:embed="rId3"/>
                <a:stretch>
                  <a:fillRect l="-867" t="-1014"/>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5539978"/>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400" dirty="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lgn="just"/>
                <a:endParaRPr lang="en-US" sz="2400" i="1" dirty="0" smtClean="0"/>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lgn="just"/>
                <a:r>
                  <a:rPr lang="en-US" sz="2400" i="1" dirty="0" smtClean="0"/>
                  <a:t>	</a:t>
                </a:r>
              </a:p>
              <a:p>
                <a:pPr marL="0" lvl="2"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𝑠𝑠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(173)</a:t>
                </a:r>
                <a:endParaRPr lang="en-US" sz="2400" dirty="0">
                  <a:latin typeface="Times New Roman" pitchFamily="18" charset="0"/>
                  <a:cs typeface="Times New Roman" pitchFamily="18" charset="0"/>
                </a:endParaRPr>
              </a:p>
              <a:p>
                <a:pPr marL="0" lvl="2" algn="just"/>
                <a:endParaRPr lang="en-US" sz="2400" dirty="0" smtClean="0"/>
              </a:p>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5539978"/>
              </a:xfrm>
              <a:prstGeom prst="rect">
                <a:avLst/>
              </a:prstGeom>
              <a:blipFill rotWithShape="1">
                <a:blip r:embed="rId2"/>
                <a:stretch>
                  <a:fillRect l="-867" r="-2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228600" y="671026"/>
            <a:ext cx="3123868" cy="523220"/>
          </a:xfrm>
          <a:prstGeom prst="rect">
            <a:avLst/>
          </a:prstGeom>
        </p:spPr>
        <p:txBody>
          <a:bodyPr wrap="none">
            <a:spAutoFit/>
          </a:bodyPr>
          <a:lstStyle/>
          <a:p>
            <a:pPr marL="457200" lvl="4"/>
            <a:r>
              <a:rPr lang="en-US" sz="2800" dirty="0">
                <a:latin typeface="Times New Roman" pitchFamily="18" charset="0"/>
                <a:cs typeface="Times New Roman" pitchFamily="18" charset="0"/>
              </a:rPr>
              <a:t>Matrix Equations</a:t>
            </a:r>
          </a:p>
        </p:txBody>
      </p:sp>
      <mc:AlternateContent xmlns:mc="http://schemas.openxmlformats.org/markup-compatibility/2006" xmlns:a14="http://schemas.microsoft.com/office/drawing/2010/main">
        <mc:Choice Requires="a14">
          <p:sp>
            <p:nvSpPr>
              <p:cNvPr id="4" name="Rectangle 3"/>
              <p:cNvSpPr/>
              <p:nvPr/>
            </p:nvSpPr>
            <p:spPr>
              <a:xfrm>
                <a:off x="0" y="1066800"/>
                <a:ext cx="9144000" cy="3686522"/>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
                        </m:e>
                      </m:d>
                    </m:oMath>
                  </m:oMathPara>
                </a14:m>
                <a:endParaRPr lang="en-US" sz="2400" dirty="0" smtClean="0"/>
              </a:p>
              <a:p>
                <a:pPr algn="just"/>
                <a:endParaRPr lang="en-US" sz="2400" i="1"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1</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mr>
                          <m:mr>
                            <m:e>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sSubSup>
                                        <m:sSubSupPr>
                                          <m:ctrlPr>
                                            <a:rPr lang="en-US" sz="2400" i="1">
                                              <a:latin typeface="Cambria Math"/>
                                            </a:rPr>
                                          </m:ctrlPr>
                                        </m:sSubSupPr>
                                        <m:e>
                                          <m:r>
                                            <a:rPr lang="en-US" sz="2400" i="1">
                                              <a:latin typeface="Cambria Math"/>
                                            </a:rPr>
                                            <m:t>𝑛</m:t>
                                          </m:r>
                                        </m:e>
                                        <m:sub>
                                          <m:r>
                                            <a:rPr lang="en-US" sz="2400" i="1">
                                              <a:latin typeface="Cambria Math"/>
                                            </a:rPr>
                                            <m:t>𝑡</m:t>
                                          </m:r>
                                        </m:sub>
                                        <m:sup>
                                          <m:r>
                                            <a:rPr lang="en-US" sz="2400" i="1">
                                              <a:latin typeface="Cambria Math"/>
                                            </a:rPr>
                                            <m:t>2</m:t>
                                          </m:r>
                                        </m:sup>
                                      </m:sSubSup>
                                    </m:den>
                                  </m:f>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0</m:t>
                                      </m:r>
                                    </m:sub>
                                  </m:sSub>
                                </m:e>
                              </m:d>
                            </m:e>
                          </m:mr>
                        </m:m>
                      </m:e>
                    </m:d>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1066800"/>
                <a:ext cx="9144000" cy="3686522"/>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913637" y="3810000"/>
            <a:ext cx="851515" cy="461665"/>
          </a:xfrm>
          <a:prstGeom prst="rect">
            <a:avLst/>
          </a:prstGeom>
        </p:spPr>
        <p:txBody>
          <a:bodyPr wrap="none">
            <a:spAutoFit/>
          </a:bodyPr>
          <a:lstStyle/>
          <a:p>
            <a:pPr marL="0" lvl="2" algn="just"/>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174)</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219</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3"/>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7086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b="1" dirty="0" smtClean="0">
              <a:solidFill>
                <a:srgbClr val="FF0000"/>
              </a:solidFill>
            </a:endParaRPr>
          </a:p>
          <a:p>
            <a:pPr marL="800100" lvl="3" indent="-342900"/>
            <a:r>
              <a:rPr lang="en-US"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r>
              <a:rPr lang="en-US" sz="2400" b="1" dirty="0" smtClean="0">
                <a:latin typeface="Times New Roman" pitchFamily="18" charset="0"/>
                <a:cs typeface="Times New Roman" pitchFamily="18" charset="0"/>
              </a:rPr>
              <a:t>Figure 16.0</a:t>
            </a: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022303" cy="324915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962400"/>
            <a:ext cx="8915400" cy="147732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impedance matrix of the triplex secondary is determined using </a:t>
            </a:r>
            <a:r>
              <a:rPr lang="en-US" sz="2400" dirty="0" smtClean="0">
                <a:latin typeface="Times New Roman" pitchFamily="18" charset="0"/>
                <a:cs typeface="Times New Roman" pitchFamily="18" charset="0"/>
              </a:rPr>
              <a:t>Carson’s equation. </a:t>
            </a: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Carson’s equations: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46093"/>
            <a:ext cx="91440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219200"/>
            <a:ext cx="2858530" cy="2743200"/>
          </a:xfrm>
          <a:prstGeom prst="rect">
            <a:avLst/>
          </a:prstGeom>
        </p:spPr>
      </p:pic>
      <p:sp>
        <p:nvSpPr>
          <p:cNvPr id="7" name="TextBox 6"/>
          <p:cNvSpPr txBox="1"/>
          <p:nvPr/>
        </p:nvSpPr>
        <p:spPr>
          <a:xfrm>
            <a:off x="0" y="1752600"/>
            <a:ext cx="4796902" cy="1569660"/>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A triplex secondary consisting of two insulated conductors and one un-insulated neutral conductor is as shown in Figure </a:t>
            </a:r>
            <a:r>
              <a:rPr lang="en-US" sz="2400" dirty="0" smtClean="0">
                <a:latin typeface="Times New Roman" pitchFamily="18" charset="0"/>
                <a:cs typeface="Times New Roman" pitchFamily="18" charset="0"/>
              </a:rPr>
              <a:t>17.0.</a:t>
            </a:r>
            <a:endParaRPr lang="en-US" sz="2400" dirty="0">
              <a:latin typeface="Times New Roman" pitchFamily="18" charset="0"/>
              <a:cs typeface="Times New Roman" pitchFamily="18" charset="0"/>
            </a:endParaRPr>
          </a:p>
        </p:txBody>
      </p:sp>
      <p:sp>
        <p:nvSpPr>
          <p:cNvPr id="8" name="TextBox 7"/>
          <p:cNvSpPr txBox="1"/>
          <p:nvPr/>
        </p:nvSpPr>
        <p:spPr>
          <a:xfrm>
            <a:off x="3810000" y="34290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17.0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5158157"/>
                <a:ext cx="9144000" cy="1601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r>
                                <a:rPr lang="en-US" sz="2400" i="1">
                                  <a:latin typeface="Cambria Math"/>
                                </a:rPr>
                                <m:t>+7.93402</m:t>
                              </m:r>
                            </m:e>
                          </m:func>
                        </m:e>
                      </m:d>
                    </m:oMath>
                  </m:oMathPara>
                </a14:m>
                <a:endParaRPr lang="en-US" sz="2400" dirty="0"/>
              </a:p>
              <a:p>
                <a:r>
                  <a:rPr lang="en-US" sz="2400" dirty="0"/>
                  <a:t>	</a:t>
                </a:r>
                <a14:m>
                  <m:oMath xmlns:m="http://schemas.openxmlformats.org/officeDocument/2006/math">
                    <m:sSub>
                      <m:sSubPr>
                        <m:ctrlPr>
                          <a:rPr lang="en-US" sz="2400" i="1">
                            <a:latin typeface="Cambria Math"/>
                          </a:rPr>
                        </m:ctrlPr>
                      </m:sSubPr>
                      <m:e>
                        <m:r>
                          <a:rPr lang="en-US" sz="2400" i="1">
                            <a:latin typeface="Cambria Math"/>
                          </a:rPr>
                          <m:t>𝑧𝑝</m:t>
                        </m:r>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r>
                              <a:rPr lang="en-US" sz="2400" i="1">
                                <a:latin typeface="Cambria Math"/>
                              </a:rPr>
                              <m:t>+7.93402</m:t>
                            </m:r>
                          </m:e>
                        </m:func>
                      </m:e>
                    </m:d>
                  </m:oMath>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0" y="5158157"/>
                <a:ext cx="9144000" cy="1601144"/>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305800" y="5958729"/>
            <a:ext cx="1066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(175)</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1094479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secondary voltage equation in the matrix form is:</a:t>
                </a:r>
              </a:p>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e>
                                <m:sub>
                                  <m:r>
                                    <a:rPr lang="en-US" sz="2400" i="1">
                                      <a:latin typeface="Cambria Math"/>
                                    </a:rPr>
                                    <m:t>1</m:t>
                                  </m:r>
                                </m:sub>
                              </m:sSub>
                            </m:e>
                          </m:mr>
                          <m:mr>
                            <m:e>
                              <m:sSub>
                                <m:sSubPr>
                                  <m:ctrlPr>
                                    <a:rPr lang="en-US" sz="2400" i="1">
                                      <a:latin typeface="Cambria Math"/>
                                    </a:rPr>
                                  </m:ctrlPr>
                                </m:sSubPr>
                                <m:e>
                                  <m:r>
                                    <a:rPr lang="en-US" sz="2400" i="1">
                                      <a:latin typeface="Cambria Math"/>
                                    </a:rPr>
                                    <m:t>𝑣</m:t>
                                  </m:r>
                                </m:e>
                                <m:sub>
                                  <m:r>
                                    <a:rPr lang="en-US" sz="2400" i="1">
                                      <a:latin typeface="Cambria Math"/>
                                    </a:rPr>
                                    <m:t>2</m:t>
                                  </m:r>
                                </m:sub>
                              </m:sSub>
                            </m:e>
                          </m:mr>
                          <m:mr>
                            <m:e>
                              <m:sSub>
                                <m:sSubPr>
                                  <m:ctrlPr>
                                    <a:rPr lang="en-US" sz="2400" i="1">
                                      <a:latin typeface="Cambria Math"/>
                                    </a:rPr>
                                  </m:ctrlPr>
                                </m:sSubPr>
                                <m:e>
                                  <m:r>
                                    <a:rPr lang="en-US" sz="2400" i="1">
                                      <a:latin typeface="Cambria Math"/>
                                    </a:rPr>
                                    <m:t>𝑣</m:t>
                                  </m:r>
                                </m:e>
                                <m:sub>
                                  <m:r>
                                    <a:rPr lang="en-US" sz="2400" i="1">
                                      <a:latin typeface="Cambria Math"/>
                                    </a:rPr>
                                    <m:t>𝑛</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r>
                                    <a:rPr lang="en-US" sz="2400" i="1">
                                      <a:latin typeface="Cambria Math"/>
                                    </a:rPr>
                                    <m:t>𝑔</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𝑧𝑝</m:t>
                                  </m:r>
                                </m:e>
                                <m:sub>
                                  <m:r>
                                    <a:rPr lang="en-US" sz="2400" i="1">
                                      <a:latin typeface="Cambria Math"/>
                                    </a:rPr>
                                    <m:t>11</m:t>
                                  </m:r>
                                </m:sub>
                              </m:sSub>
                            </m:e>
                            <m:e>
                              <m:sSub>
                                <m:sSubPr>
                                  <m:ctrlPr>
                                    <a:rPr lang="en-US" sz="2400" i="1">
                                      <a:latin typeface="Cambria Math"/>
                                    </a:rPr>
                                  </m:ctrlPr>
                                </m:sSubPr>
                                <m:e>
                                  <m:r>
                                    <a:rPr lang="en-US" sz="2400" i="1">
                                      <a:latin typeface="Cambria Math"/>
                                    </a:rPr>
                                    <m:t>𝑧𝑝</m:t>
                                  </m:r>
                                </m:e>
                                <m:sub>
                                  <m:r>
                                    <a:rPr lang="en-US" sz="2400" i="1">
                                      <a:latin typeface="Cambria Math"/>
                                    </a:rPr>
                                    <m:t>12</m:t>
                                  </m:r>
                                </m:sub>
                              </m:sSub>
                            </m:e>
                            <m:e>
                              <m:sSub>
                                <m:sSubPr>
                                  <m:ctrlPr>
                                    <a:rPr lang="en-US" sz="2400" i="1">
                                      <a:latin typeface="Cambria Math"/>
                                    </a:rPr>
                                  </m:ctrlPr>
                                </m:sSubPr>
                                <m:e>
                                  <m:r>
                                    <a:rPr lang="en-US" sz="2400" i="1">
                                      <a:latin typeface="Cambria Math"/>
                                    </a:rPr>
                                    <m:t>𝑧𝑝</m:t>
                                  </m:r>
                                </m:e>
                                <m:sub>
                                  <m:r>
                                    <a:rPr lang="en-US" sz="2400" i="1">
                                      <a:latin typeface="Cambria Math"/>
                                    </a:rPr>
                                    <m:t>13</m:t>
                                  </m:r>
                                </m:sub>
                              </m:sSub>
                            </m:e>
                          </m:mr>
                          <m:mr>
                            <m:e>
                              <m:sSub>
                                <m:sSubPr>
                                  <m:ctrlPr>
                                    <a:rPr lang="en-US" sz="2400" i="1">
                                      <a:latin typeface="Cambria Math"/>
                                    </a:rPr>
                                  </m:ctrlPr>
                                </m:sSubPr>
                                <m:e>
                                  <m:r>
                                    <a:rPr lang="en-US" sz="2400" i="1">
                                      <a:latin typeface="Cambria Math"/>
                                    </a:rPr>
                                    <m:t>𝑧𝑝</m:t>
                                  </m:r>
                                </m:e>
                                <m:sub>
                                  <m:r>
                                    <a:rPr lang="en-US" sz="2400" i="1">
                                      <a:latin typeface="Cambria Math"/>
                                    </a:rPr>
                                    <m:t>21</m:t>
                                  </m:r>
                                </m:sub>
                              </m:sSub>
                            </m:e>
                            <m:e>
                              <m:sSub>
                                <m:sSubPr>
                                  <m:ctrlPr>
                                    <a:rPr lang="en-US" sz="2400" i="1">
                                      <a:latin typeface="Cambria Math"/>
                                    </a:rPr>
                                  </m:ctrlPr>
                                </m:sSubPr>
                                <m:e>
                                  <m:r>
                                    <a:rPr lang="en-US" sz="2400" i="1">
                                      <a:latin typeface="Cambria Math"/>
                                    </a:rPr>
                                    <m:t>𝑧𝑝</m:t>
                                  </m:r>
                                </m:e>
                                <m:sub>
                                  <m:r>
                                    <a:rPr lang="en-US" sz="2400" i="1">
                                      <a:latin typeface="Cambria Math"/>
                                    </a:rPr>
                                    <m:t>22</m:t>
                                  </m:r>
                                </m:sub>
                              </m:sSub>
                            </m:e>
                            <m:e>
                              <m:sSub>
                                <m:sSubPr>
                                  <m:ctrlPr>
                                    <a:rPr lang="en-US" sz="2400" i="1">
                                      <a:latin typeface="Cambria Math"/>
                                    </a:rPr>
                                  </m:ctrlPr>
                                </m:sSubPr>
                                <m:e>
                                  <m:r>
                                    <a:rPr lang="en-US" sz="2400" i="1">
                                      <a:latin typeface="Cambria Math"/>
                                    </a:rPr>
                                    <m:t>𝑧𝑝</m:t>
                                  </m:r>
                                </m:e>
                                <m:sub>
                                  <m:r>
                                    <a:rPr lang="en-US" sz="2400" i="1">
                                      <a:latin typeface="Cambria Math"/>
                                    </a:rPr>
                                    <m:t>23</m:t>
                                  </m:r>
                                </m:sub>
                              </m:sSub>
                            </m:e>
                          </m:mr>
                          <m:mr>
                            <m:e>
                              <m:sSub>
                                <m:sSubPr>
                                  <m:ctrlPr>
                                    <a:rPr lang="en-US" sz="2400" i="1">
                                      <a:latin typeface="Cambria Math"/>
                                    </a:rPr>
                                  </m:ctrlPr>
                                </m:sSubPr>
                                <m:e>
                                  <m:r>
                                    <a:rPr lang="en-US" sz="2400" i="1">
                                      <a:latin typeface="Cambria Math"/>
                                    </a:rPr>
                                    <m:t>𝑧𝑝</m:t>
                                  </m:r>
                                </m:e>
                                <m:sub>
                                  <m:r>
                                    <a:rPr lang="en-US" sz="2400" i="1">
                                      <a:latin typeface="Cambria Math"/>
                                    </a:rPr>
                                    <m:t>31</m:t>
                                  </m:r>
                                </m:sub>
                              </m:sSub>
                            </m:e>
                            <m:e>
                              <m:sSub>
                                <m:sSubPr>
                                  <m:ctrlPr>
                                    <a:rPr lang="en-US" sz="2400" i="1">
                                      <a:latin typeface="Cambria Math"/>
                                    </a:rPr>
                                  </m:ctrlPr>
                                </m:sSubPr>
                                <m:e>
                                  <m:r>
                                    <a:rPr lang="en-US" sz="2400" i="1">
                                      <a:latin typeface="Cambria Math"/>
                                    </a:rPr>
                                    <m:t>𝑧𝑝</m:t>
                                  </m:r>
                                </m:e>
                                <m:sub>
                                  <m:r>
                                    <a:rPr lang="en-US" sz="2400" i="1">
                                      <a:latin typeface="Cambria Math"/>
                                    </a:rPr>
                                    <m:t>32</m:t>
                                  </m:r>
                                </m:sub>
                              </m:sSub>
                            </m:e>
                            <m:e>
                              <m:sSub>
                                <m:sSubPr>
                                  <m:ctrlPr>
                                    <a:rPr lang="en-US" sz="2400" i="1">
                                      <a:latin typeface="Cambria Math"/>
                                    </a:rPr>
                                  </m:ctrlPr>
                                </m:sSubPr>
                                <m:e>
                                  <m:r>
                                    <a:rPr lang="en-US" sz="2400" i="1">
                                      <a:latin typeface="Cambria Math"/>
                                    </a:rPr>
                                    <m:t>𝑧𝑝</m:t>
                                  </m:r>
                                </m:e>
                                <m:sub>
                                  <m:r>
                                    <a:rPr lang="en-US" sz="2400" i="1">
                                      <a:latin typeface="Cambria Math"/>
                                    </a:rPr>
                                    <m:t>33</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r>
                            <m:e>
                              <m:sSub>
                                <m:sSubPr>
                                  <m:ctrlPr>
                                    <a:rPr lang="en-US" sz="2400" i="1">
                                      <a:latin typeface="Cambria Math"/>
                                    </a:rPr>
                                  </m:ctrlPr>
                                </m:sSubPr>
                                <m:e>
                                  <m:r>
                                    <a:rPr lang="en-US" sz="2400" i="1">
                                      <a:latin typeface="Cambria Math"/>
                                    </a:rPr>
                                    <m:t>𝐼</m:t>
                                  </m:r>
                                </m:e>
                                <m:sub>
                                  <m:r>
                                    <a:rPr lang="en-US" sz="2400" i="1">
                                      <a:latin typeface="Cambria Math"/>
                                    </a:rPr>
                                    <m:t>𝑛</m:t>
                                  </m:r>
                                </m:sub>
                              </m:sSub>
                            </m:e>
                          </m:mr>
                        </m:m>
                      </m:e>
                    </m:d>
                  </m:oMath>
                </a14:m>
                <a:r>
                  <a:rPr lang="en-US" sz="2400" dirty="0" smtClean="0">
                    <a:latin typeface="Times New Roman" pitchFamily="18" charset="0"/>
                    <a:cs typeface="Times New Roman" pitchFamily="18" charset="0"/>
                  </a:rPr>
                  <a:t>	(176)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neutral is grounded at the transformer and the load then:</a:t>
                </a:r>
              </a:p>
              <a:p>
                <a:pPr algn="ct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𝑛</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𝑛𝑔</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𝑛𝑔</m:t>
                        </m:r>
                      </m:sub>
                    </m:sSub>
                    <m:r>
                      <a:rPr lang="en-US" sz="2400" i="1">
                        <a:latin typeface="Cambria Math"/>
                      </a:rPr>
                      <m:t>=0</m:t>
                    </m:r>
                  </m:oMath>
                </a14:m>
                <a:r>
                  <a:rPr lang="en-US" sz="2400" dirty="0" smtClean="0">
                    <a:latin typeface="Times New Roman" pitchFamily="18" charset="0"/>
                    <a:cs typeface="Times New Roman" pitchFamily="18" charset="0"/>
                  </a:rPr>
                  <a:t>						(177)</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leads to the Kron reduction equation in partitioned form:</a:t>
                </a:r>
              </a:p>
              <a:p>
                <a:pPr marL="800100" lvl="3" indent="-342900"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e>
                          </m:mr>
                          <m:mr>
                            <m:e>
                              <m:d>
                                <m:dPr>
                                  <m:begChr m:val="["/>
                                  <m:endChr m:val="]"/>
                                  <m:ctrlPr>
                                    <a:rPr lang="en-US" sz="2400" i="1">
                                      <a:latin typeface="Cambria Math"/>
                                    </a:rPr>
                                  </m:ctrlPr>
                                </m:dPr>
                                <m:e>
                                  <m:r>
                                    <a:rPr lang="en-US" sz="2400" i="1">
                                      <a:latin typeface="Cambria Math"/>
                                    </a:rPr>
                                    <m:t>0</m:t>
                                  </m:r>
                                </m:e>
                              </m:d>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𝑛𝑗</m:t>
                                      </m:r>
                                    </m:sub>
                                  </m:sSub>
                                </m:e>
                              </m:d>
                            </m:e>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(178)</a:t>
                </a:r>
              </a:p>
              <a:p>
                <a:pPr marL="800100" lvl="3" indent="-342900"/>
                <a:endParaRPr lang="en-US" sz="2400" b="1" dirty="0" smtClean="0">
                  <a:solidFill>
                    <a:srgbClr val="FF0000"/>
                  </a:solidFill>
                  <a:latin typeface="Times New Roman" pitchFamily="18" charset="0"/>
                  <a:cs typeface="Times New Roman" pitchFamily="18" charset="0"/>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10944791"/>
              </a:xfrm>
              <a:prstGeom prst="rect">
                <a:avLst/>
              </a:prstGeom>
              <a:blipFill rotWithShape="1">
                <a:blip r:embed="rId3"/>
                <a:stretch>
                  <a:fillRect l="-867" t="-55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222</a:t>
            </a:fld>
            <a:endParaRPr lang="en-US"/>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2101840"/>
                <a:ext cx="9144000" cy="341632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0" lvl="1" indent="-457200"/>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(180)</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01840"/>
                <a:ext cx="9144000" cy="3416320"/>
              </a:xfrm>
              <a:prstGeom prst="rect">
                <a:avLst/>
              </a:prstGeom>
              <a:blipFill rotWithShape="1">
                <a:blip r:embed="rId2"/>
                <a:stretch>
                  <a:fillRect l="-867" t="-142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7984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p:sp>
        <p:nvSpPr>
          <p:cNvPr id="5" name="TextBox 4"/>
          <p:cNvSpPr txBox="1"/>
          <p:nvPr/>
        </p:nvSpPr>
        <p:spPr>
          <a:xfrm>
            <a:off x="6477000" y="3440668"/>
            <a:ext cx="2743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(179)</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223</a:t>
            </a:fld>
            <a:endParaRPr lang="en-US"/>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11714745"/>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𝑣</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𝑧𝑠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(181)</a:t>
                </a:r>
              </a:p>
              <a:p>
                <a:pPr algn="just"/>
                <a:endParaRPr lang="en-US" sz="2400" dirty="0">
                  <a:latin typeface="Times New Roman" pitchFamily="18" charset="0"/>
                  <a:cs typeface="Times New Roman" pitchFamily="18" charset="0"/>
                </a:endParaRPr>
              </a:p>
              <a:p>
                <a:pPr marL="800100" lvl="3" indent="-342900" algn="just"/>
                <a:endParaRPr lang="en-US" sz="2400" b="1" dirty="0" smtClean="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define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𝑧𝑝</m:t>
                            </m:r>
                          </m:e>
                          <m:sub>
                            <m:r>
                              <a:rPr lang="en-US" sz="2400" i="1">
                                <a:latin typeface="Cambria Math"/>
                              </a:rPr>
                              <m:t>𝑛𝑖</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𝑧𝑠</m:t>
                        </m:r>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𝑧𝑠</m:t>
                                  </m:r>
                                </m:e>
                                <m:sub>
                                  <m:r>
                                    <a:rPr lang="en-US" sz="2400" i="1">
                                      <a:latin typeface="Cambria Math"/>
                                    </a:rPr>
                                    <m:t>11</m:t>
                                  </m:r>
                                </m:sub>
                              </m:sSub>
                            </m:e>
                            <m:e>
                              <m:sSub>
                                <m:sSubPr>
                                  <m:ctrlPr>
                                    <a:rPr lang="en-US" sz="2400" i="1">
                                      <a:latin typeface="Cambria Math"/>
                                    </a:rPr>
                                  </m:ctrlPr>
                                </m:sSubPr>
                                <m:e>
                                  <m:r>
                                    <a:rPr lang="en-US" sz="2400" i="1">
                                      <a:latin typeface="Cambria Math"/>
                                    </a:rPr>
                                    <m:t>𝑧𝑠</m:t>
                                  </m:r>
                                </m:e>
                                <m:sub>
                                  <m:r>
                                    <a:rPr lang="en-US" sz="2400" i="1">
                                      <a:latin typeface="Cambria Math"/>
                                    </a:rPr>
                                    <m:t>12</m:t>
                                  </m:r>
                                </m:sub>
                              </m:sSub>
                            </m:e>
                          </m:mr>
                          <m:mr>
                            <m:e>
                              <m:sSub>
                                <m:sSubPr>
                                  <m:ctrlPr>
                                    <a:rPr lang="en-US" sz="2400" i="1">
                                      <a:latin typeface="Cambria Math"/>
                                    </a:rPr>
                                  </m:ctrlPr>
                                </m:sSubPr>
                                <m:e>
                                  <m:r>
                                    <a:rPr lang="en-US" sz="2400" i="1">
                                      <a:latin typeface="Cambria Math"/>
                                    </a:rPr>
                                    <m:t>𝑧𝑠</m:t>
                                  </m:r>
                                </m:e>
                                <m:sub>
                                  <m:r>
                                    <a:rPr lang="en-US" sz="2400" i="1">
                                      <a:latin typeface="Cambria Math"/>
                                    </a:rPr>
                                    <m:t>21</m:t>
                                  </m:r>
                                </m:sub>
                              </m:sSub>
                            </m:e>
                            <m:e>
                              <m:sSub>
                                <m:sSubPr>
                                  <m:ctrlPr>
                                    <a:rPr lang="en-US" sz="2400" i="1">
                                      <a:latin typeface="Cambria Math"/>
                                    </a:rPr>
                                  </m:ctrlPr>
                                </m:sSubPr>
                                <m:e>
                                  <m:r>
                                    <a:rPr lang="en-US" sz="2400" i="1">
                                      <a:latin typeface="Cambria Math"/>
                                    </a:rPr>
                                    <m:t>𝑧𝑠</m:t>
                                  </m:r>
                                </m:e>
                                <m:sub>
                                  <m:r>
                                    <a:rPr lang="en-US" sz="2400" i="1">
                                      <a:latin typeface="Cambria Math"/>
                                    </a:rPr>
                                    <m:t>22</m:t>
                                  </m:r>
                                </m:sub>
                              </m:sSub>
                            </m:e>
                          </m:mr>
                        </m:m>
                      </m:e>
                    </m:d>
                  </m:oMath>
                </a14:m>
                <a:r>
                  <a:rPr lang="en-US" sz="2400" dirty="0" smtClean="0">
                    <a:latin typeface="Times New Roman" pitchFamily="18" charset="0"/>
                    <a:cs typeface="Times New Roman" pitchFamily="18" charset="0"/>
                  </a:rPr>
                  <a:t>				(182)</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11714745"/>
              </a:xfrm>
              <a:prstGeom prst="rect">
                <a:avLst/>
              </a:prstGeom>
              <a:blipFill rotWithShape="1">
                <a:blip r:embed="rId3"/>
                <a:stretch>
                  <a:fillRect l="-867" t="-521"/>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224</a:t>
            </a:fld>
            <a:endParaRPr lang="en-US"/>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609795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d>
                    <m:r>
                      <a:rPr lang="en-US" sz="2400" i="1">
                        <a:latin typeface="Cambria Math"/>
                      </a:rPr>
                      <m:t>=</m:t>
                    </m:r>
                    <m:d>
                      <m:dPr>
                        <m:begChr m:val="["/>
                        <m:endChr m:val="]"/>
                        <m:ctrlPr>
                          <a:rPr lang="en-US" sz="2400" i="1">
                            <a:latin typeface="Cambria Math"/>
                          </a:rPr>
                        </m:ctrlPr>
                      </m:dPr>
                      <m:e>
                        <m:r>
                          <a:rPr lang="en-US" sz="2400" i="1">
                            <a:latin typeface="Cambria Math"/>
                          </a:rPr>
                          <m:t>𝑧𝑠</m:t>
                        </m:r>
                      </m:e>
                    </m:d>
                    <m:r>
                      <a:rPr lang="en-US" sz="2400" i="1">
                        <a:latin typeface="Cambria Math"/>
                      </a:rPr>
                      <m:t>∙</m:t>
                    </m:r>
                    <m:r>
                      <a:rPr lang="en-US" sz="2400" i="1">
                        <a:latin typeface="Cambria Math"/>
                      </a:rPr>
                      <m:t>𝐿</m:t>
                    </m:r>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oMath>
                </a14:m>
                <a:r>
                  <a:rPr lang="en-US" sz="2400" b="1"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183)</a:t>
                </a:r>
                <a:endParaRPr lang="en-US" sz="2400" dirty="0">
                  <a:latin typeface="Times New Roman" pitchFamily="18" charset="0"/>
                  <a:cs typeface="Times New Roman" pitchFamily="18" charset="0"/>
                </a:endParaRPr>
              </a:p>
              <a:p>
                <a:pPr marL="0" lvl="1" indent="-457200"/>
                <a:endParaRPr lang="en-US" sz="1200" dirty="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1</m:t>
                                  </m:r>
                                </m:sub>
                              </m:sSub>
                            </m:e>
                          </m:mr>
                          <m:mr>
                            <m:e>
                              <m:sSub>
                                <m:sSubPr>
                                  <m:ctrlPr>
                                    <a:rPr lang="en-US" sz="2400" i="1">
                                      <a:latin typeface="Cambria Math"/>
                                    </a:rPr>
                                  </m:ctrlPr>
                                </m:sSubPr>
                                <m:e>
                                  <m:r>
                                    <a:rPr lang="en-US" sz="2400" i="1">
                                      <a:latin typeface="Cambria Math"/>
                                    </a:rPr>
                                    <m:t>𝑉</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1</m:t>
                                  </m:r>
                                </m:sub>
                              </m:sSub>
                            </m:e>
                          </m:mr>
                          <m:mr>
                            <m:e>
                              <m:sSub>
                                <m:sSubPr>
                                  <m:ctrlPr>
                                    <a:rPr lang="en-US" sz="2400" i="1">
                                      <a:latin typeface="Cambria Math"/>
                                    </a:rPr>
                                  </m:ctrlPr>
                                </m:sSubPr>
                                <m:e>
                                  <m:r>
                                    <a:rPr lang="en-US" sz="2400" i="1">
                                      <a:latin typeface="Cambria Math"/>
                                    </a:rPr>
                                    <m:t>𝑉𝐿</m:t>
                                  </m:r>
                                </m:e>
                                <m:sub>
                                  <m:r>
                                    <a:rPr lang="en-US" sz="2400" i="1">
                                      <a:latin typeface="Cambria Math"/>
                                    </a:rPr>
                                    <m:t>2</m:t>
                                  </m:r>
                                </m:sub>
                              </m:sSub>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11</m:t>
                                  </m:r>
                                </m:sub>
                              </m:sSub>
                            </m:e>
                            <m:e>
                              <m:sSub>
                                <m:sSubPr>
                                  <m:ctrlPr>
                                    <a:rPr lang="en-US" sz="2400" i="1">
                                      <a:latin typeface="Cambria Math"/>
                                    </a:rPr>
                                  </m:ctrlPr>
                                </m:sSubPr>
                                <m:e>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12</m:t>
                                  </m:r>
                                </m:sub>
                              </m:sSub>
                            </m:e>
                          </m:mr>
                          <m:mr>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21</m:t>
                                  </m:r>
                                </m:sub>
                              </m:sSub>
                            </m:e>
                            <m:e>
                              <m:sSub>
                                <m:sSubPr>
                                  <m:ctrlPr>
                                    <a:rPr lang="en-US" sz="2400" i="1">
                                      <a:latin typeface="Cambria Math"/>
                                    </a:rPr>
                                  </m:ctrlPr>
                                </m:sSubPr>
                                <m:e>
                                  <m:r>
                                    <a:rPr lang="en-US" sz="2400" i="1">
                                      <a:latin typeface="Cambria Math"/>
                                    </a:rPr>
                                    <m:t>−</m:t>
                                  </m:r>
                                  <m:r>
                                    <a:rPr lang="en-US" sz="2400" i="1">
                                      <a:latin typeface="Cambria Math"/>
                                    </a:rPr>
                                    <m:t>𝑍</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m:t>
                                  </m:r>
                                </m:e>
                                <m:sub>
                                  <m:r>
                                    <a:rPr lang="en-US" sz="2400" i="1">
                                      <a:latin typeface="Cambria Math"/>
                                    </a:rPr>
                                    <m:t>22</m:t>
                                  </m:r>
                                </m:sub>
                              </m:sSub>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(184)</a:t>
                </a:r>
              </a:p>
              <a:p>
                <a:pPr marL="342900" lvl="2" indent="-342900" algn="just"/>
                <a:endParaRPr lang="en-US" sz="2400" dirty="0" smtClean="0">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dirty="0" smtClean="0">
                  <a:latin typeface="Times New Roman" pitchFamily="18" charset="0"/>
                  <a:cs typeface="Times New Roman" pitchFamily="18" charset="0"/>
                </a:endParaRPr>
              </a:p>
              <a:p>
                <a:pPr marL="342900" lvl="2" indent="-342900" algn="just"/>
                <a:endParaRPr lang="en-US" sz="2400" dirty="0" smtClean="0">
                  <a:latin typeface="Times New Roman" pitchFamily="18" charset="0"/>
                  <a:cs typeface="Times New Roman" pitchFamily="18" charset="0"/>
                </a:endParaRPr>
              </a:p>
              <a:p>
                <a:pPr marL="342900" lvl="2" indent="-342900">
                  <a:buFont typeface="Arial" pitchFamily="34" charset="0"/>
                  <a:buChar char="•"/>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6097951"/>
              </a:xfrm>
              <a:prstGeom prst="rect">
                <a:avLst/>
              </a:prstGeom>
              <a:blipFill rotWithShape="1">
                <a:blip r:embed="rId3"/>
                <a:stretch>
                  <a:fillRect l="-867" t="-1000" r="-267" b="-12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1216813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Center-Tapped Transformer Serving Loads through a Triplex Secondary</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r>
                              <a:rPr lang="en-US" sz="2400" i="1">
                                <a:latin typeface="Cambria Math"/>
                              </a:rPr>
                              <m:t>𝑍𝑠</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(185)</a:t>
                </a:r>
              </a:p>
              <a:p>
                <a:pPr algn="just"/>
                <a:r>
                  <a:rPr lang="en-US" sz="2400" dirty="0" smtClean="0">
                    <a:latin typeface="Times New Roman" pitchFamily="18" charset="0"/>
                    <a:cs typeface="Times New Roman" pitchFamily="18" charset="0"/>
                  </a:rPr>
                  <a:t>		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1</m:t>
                            </m:r>
                          </m:sub>
                        </m:sSub>
                      </m:e>
                    </m:d>
                    <m:d>
                      <m:dPr>
                        <m:begChr m:val="["/>
                        <m:endChr m:val="]"/>
                        <m:ctrlPr>
                          <a:rPr lang="en-US" sz="2400" i="1">
                            <a:latin typeface="Cambria Math"/>
                          </a:rPr>
                        </m:ctrlPr>
                      </m:dPr>
                      <m:e>
                        <m:r>
                          <a:rPr lang="en-US" sz="2400" i="1">
                            <a:latin typeface="Cambria Math"/>
                          </a:rPr>
                          <m:t>𝑍𝑠</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12168139"/>
              </a:xfrm>
              <a:prstGeom prst="rect">
                <a:avLst/>
              </a:prstGeom>
              <a:blipFill rotWithShape="1">
                <a:blip r:embed="rId3"/>
                <a:stretch>
                  <a:fillRect l="-867" t="-501"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4868384"/>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function 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e>
                    </m:d>
                  </m:oMath>
                </a14:m>
                <a:endParaRPr lang="en-US" sz="2400" i="1" dirty="0" smtClean="0"/>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endParaRPr lang="en-US" sz="2400" i="1" dirty="0" smtClean="0"/>
              </a:p>
              <a:p>
                <a:pPr marL="0" lvl="2"/>
                <a:endParaRPr lang="en-US" sz="2400" i="1" dirty="0" smtClean="0"/>
              </a:p>
              <a:p>
                <a:pPr marL="0" lvl="2"/>
                <a:r>
                  <a:rPr lang="en-US" sz="2400" dirty="0" smtClean="0"/>
                  <a:t>		</a:t>
                </a:r>
                <a:r>
                  <a:rPr lang="en-US" sz="2400" dirty="0" smtClean="0">
                    <a:latin typeface="Times New Roman" pitchFamily="18" charset="0"/>
                    <a:cs typeface="Times New Roman" pitchFamily="18" charset="0"/>
                  </a:rPr>
                  <a:t>where</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oMath>
                </a14:m>
                <a:r>
                  <a:rPr lang="en-US" sz="2400" i="1" dirty="0" smtClean="0"/>
                  <a:t>			</a:t>
                </a:r>
                <a:r>
                  <a:rPr lang="en-US" sz="2400" dirty="0" smtClean="0">
                    <a:latin typeface="Times New Roman" pitchFamily="18" charset="0"/>
                    <a:cs typeface="Times New Roman" pitchFamily="18" charset="0"/>
                  </a:rPr>
                  <a:t>(186)</a:t>
                </a:r>
              </a:p>
              <a:p>
                <a:pPr marL="0" lvl="2"/>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𝑒𝑞</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1</m:t>
                            </m:r>
                          </m:sub>
                        </m:sSub>
                      </m:e>
                    </m:d>
                  </m:oMath>
                </a14:m>
                <a:endParaRPr lang="en-US" sz="24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4868384"/>
              </a:xfrm>
              <a:prstGeom prst="rect">
                <a:avLst/>
              </a:prstGeom>
              <a:blipFill rotWithShape="1">
                <a:blip r:embed="rId2"/>
                <a:stretch>
                  <a:fillRect l="-897" t="-100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227</a:t>
            </a:fld>
            <a:endParaRPr lang="en-US"/>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Rectangle 2"/>
          <p:cNvSpPr/>
          <p:nvPr/>
        </p:nvSpPr>
        <p:spPr>
          <a:xfrm>
            <a:off x="127247" y="646331"/>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Center-Tapped Transformer Serving Loads through a Triplex Secondary</a:t>
            </a:r>
          </a:p>
        </p:txBody>
      </p:sp>
      <mc:AlternateContent xmlns:mc="http://schemas.openxmlformats.org/markup-compatibility/2006" xmlns:a14="http://schemas.microsoft.com/office/drawing/2010/main">
        <mc:Choice Requires="a14">
          <p:sp>
            <p:nvSpPr>
              <p:cNvPr id="4" name="Rectangle 3"/>
              <p:cNvSpPr/>
              <p:nvPr/>
            </p:nvSpPr>
            <p:spPr>
              <a:xfrm>
                <a:off x="152400" y="1752600"/>
                <a:ext cx="8839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12</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𝑆𝑆</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𝑒𝑞</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12</m:t>
                            </m:r>
                          </m:sub>
                        </m:sSub>
                      </m:e>
                    </m:d>
                  </m:oMath>
                </a14:m>
                <a:r>
                  <a:rPr lang="en-US" sz="2400" dirty="0" smtClean="0">
                    <a:latin typeface="Times New Roman" pitchFamily="18" charset="0"/>
                    <a:cs typeface="Times New Roman" pitchFamily="18" charset="0"/>
                  </a:rPr>
                  <a:t>		(187)</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752600"/>
                <a:ext cx="8839200" cy="1809278"/>
              </a:xfrm>
              <a:prstGeom prst="rect">
                <a:avLst/>
              </a:prstGeom>
              <a:blipFill rotWithShape="1">
                <a:blip r:embed="rId2"/>
                <a:stretch>
                  <a:fillRect l="-897" b="-50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229</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90931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28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Ungrounded wye-delta transformer connection is used for providing service to a combination of three-phase and single-phase loads.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230</a:t>
            </a:fld>
            <a:endParaRPr lang="en-US"/>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1676400"/>
            <a:ext cx="6019800" cy="4879404"/>
          </a:xfrm>
          <a:prstGeom prst="rect">
            <a:avLst/>
          </a:prstGeom>
        </p:spPr>
      </p:pic>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46093"/>
            <a:ext cx="89154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
        <p:nvSpPr>
          <p:cNvPr id="5" name="Rectangle 4"/>
          <p:cNvSpPr/>
          <p:nvPr/>
        </p:nvSpPr>
        <p:spPr>
          <a:xfrm>
            <a:off x="108751" y="2133600"/>
            <a:ext cx="2286000" cy="2308324"/>
          </a:xfrm>
          <a:prstGeom prst="rect">
            <a:avLst/>
          </a:prstGeom>
        </p:spPr>
        <p:txBody>
          <a:bodyPr wrap="square">
            <a:spAutoFit/>
          </a:bodyPr>
          <a:lstStyle/>
          <a:p>
            <a:pPr marL="342900" lvl="2" indent="-342900">
              <a:buFont typeface="Wingdings" pitchFamily="2" charset="2"/>
              <a:buChar char="Ø"/>
            </a:pPr>
            <a:r>
              <a:rPr lang="en-US" sz="2400" b="1" dirty="0">
                <a:latin typeface="Times New Roman" pitchFamily="18" charset="0"/>
                <a:cs typeface="Times New Roman" pitchFamily="18" charset="0"/>
              </a:rPr>
              <a:t>Figure </a:t>
            </a:r>
            <a:r>
              <a:rPr lang="en-US" sz="2400" b="1" dirty="0" smtClean="0">
                <a:latin typeface="Times New Roman" pitchFamily="18" charset="0"/>
                <a:cs typeface="Times New Roman" pitchFamily="18" charset="0"/>
              </a:rPr>
              <a:t>18.0 : </a:t>
            </a:r>
            <a:r>
              <a:rPr lang="en-US" sz="2400" dirty="0" smtClean="0">
                <a:latin typeface="Times New Roman" pitchFamily="18" charset="0"/>
                <a:cs typeface="Times New Roman" pitchFamily="18" charset="0"/>
              </a:rPr>
              <a:t>Ungrounded wye-delta with center-tapped transformer</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Tree>
    <p:extLst>
      <p:ext uri="{BB962C8B-B14F-4D97-AF65-F5344CB8AC3E}">
        <p14:creationId xmlns:p14="http://schemas.microsoft.com/office/powerpoint/2010/main" val="17175799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5543377"/>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800100" lvl="3" indent="-342900"/>
                <a:endParaRPr lang="en-US" sz="2400" b="1" u="sng" dirty="0">
                  <a:latin typeface="Times New Roman" pitchFamily="18" charset="0"/>
                  <a:cs typeface="Times New Roman" pitchFamily="18" charset="0"/>
                </a:endParaRPr>
              </a:p>
              <a:p>
                <a:pPr marL="800100" lvl="3" indent="-342900"/>
                <a:r>
                  <a:rPr lang="en-US" sz="2400" b="1" u="sng" dirty="0" smtClean="0">
                    <a:latin typeface="Times New Roman" pitchFamily="18" charset="0"/>
                    <a:cs typeface="Times New Roman" pitchFamily="18" charset="0"/>
                  </a:rPr>
                  <a:t>Backward 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oMath>
                </a14:m>
                <a:r>
                  <a:rPr lang="en-US" sz="2400" dirty="0" smtClean="0">
                    <a:latin typeface="Times New Roman" pitchFamily="18" charset="0"/>
                    <a:cs typeface="Times New Roman" pitchFamily="18" charset="0"/>
                  </a:rPr>
                  <a:t>	(188)</a:t>
                </a:r>
                <a:endParaRPr lang="en-US" sz="24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5543377"/>
              </a:xfrm>
              <a:prstGeom prst="rect">
                <a:avLst/>
              </a:prstGeom>
              <a:blipFill rotWithShape="1">
                <a:blip r:embed="rId3"/>
                <a:stretch>
                  <a:fillRect l="-867" t="-11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232</a:t>
            </a:fld>
            <a:endParaRPr lang="en-US"/>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609600"/>
                <a:ext cx="9144000" cy="723980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a14:m>
                <a:r>
                  <a:rPr lang="en-US" sz="2400" dirty="0" smtClean="0">
                    <a:latin typeface="Times New Roman" pitchFamily="18" charset="0"/>
                    <a:cs typeface="Times New Roman" pitchFamily="18" charset="0"/>
                  </a:rPr>
                  <a:t>	(189)</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f>
                      <m:fPr>
                        <m:ctrlPr>
                          <a:rPr lang="en-US" sz="2400" i="1">
                            <a:latin typeface="Cambria Math"/>
                          </a:rPr>
                        </m:ctrlPr>
                      </m:fPr>
                      <m:num>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Primary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Neutral</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num>
                      <m:den>
                        <m:r>
                          <a:rPr lang="en-US" sz="2400" i="1">
                            <a:latin typeface="Cambria Math"/>
                          </a:rPr>
                          <m:t>0.5 </m:t>
                        </m:r>
                        <m:r>
                          <m:rPr>
                            <m:nor/>
                          </m:rPr>
                          <a:rPr lang="en-US" sz="2400">
                            <a:latin typeface="Times New Roman" pitchFamily="18" charset="0"/>
                            <a:cs typeface="Times New Roman" pitchFamily="18" charset="0"/>
                          </a:rPr>
                          <m:t>Rated</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Secondary</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Line</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to</m:t>
                        </m:r>
                        <m:r>
                          <m:rPr>
                            <m:nor/>
                          </m:rPr>
                          <a:rPr lang="en-US" sz="2400" i="1">
                            <a:latin typeface="Times New Roman" pitchFamily="18" charset="0"/>
                            <a:cs typeface="Times New Roman" pitchFamily="18" charset="0"/>
                          </a:rPr>
                          <m:t>−</m:t>
                        </m:r>
                        <m:r>
                          <m:rPr>
                            <m:nor/>
                          </m:rPr>
                          <a:rPr lang="en-US" sz="2400">
                            <a:latin typeface="Times New Roman" pitchFamily="18" charset="0"/>
                            <a:cs typeface="Times New Roman" pitchFamily="18" charset="0"/>
                          </a:rPr>
                          <m:t>Line</m:t>
                        </m:r>
                        <m:r>
                          <m:rPr>
                            <m:nor/>
                          </m:rPr>
                          <a:rPr lang="en-US" sz="2400">
                            <a:latin typeface="Times New Roman" pitchFamily="18" charset="0"/>
                            <a:cs typeface="Times New Roman" pitchFamily="18" charset="0"/>
                          </a:rPr>
                          <m:t> </m:t>
                        </m:r>
                        <m:r>
                          <m:rPr>
                            <m:nor/>
                          </m:rPr>
                          <a:rPr lang="en-US" sz="2400">
                            <a:latin typeface="Times New Roman" pitchFamily="18" charset="0"/>
                            <a:cs typeface="Times New Roman" pitchFamily="18" charset="0"/>
                          </a:rPr>
                          <m:t>Voltage</m:t>
                        </m:r>
                      </m:den>
                    </m:f>
                  </m:oMath>
                </a14:m>
                <a:r>
                  <a:rPr lang="en-US" sz="2400" dirty="0" smtClean="0">
                    <a:latin typeface="Times New Roman" pitchFamily="18" charset="0"/>
                    <a:cs typeface="Times New Roman" pitchFamily="18" charset="0"/>
                  </a:rPr>
                  <a:t>		(191)</a:t>
                </a:r>
                <a:endParaRPr lang="en-US" sz="2400" dirty="0">
                  <a:latin typeface="Times New Roman" pitchFamily="18" charset="0"/>
                  <a:cs typeface="Times New Roman" pitchFamily="18" charset="0"/>
                </a:endParaRPr>
              </a:p>
              <a:p>
                <a:pPr marL="800100" lvl="3" indent="-342900"/>
                <a:endParaRPr lang="en-US" sz="2400" b="1"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609600"/>
                <a:ext cx="9144000" cy="7239802"/>
              </a:xfrm>
              <a:prstGeom prst="rect">
                <a:avLst/>
              </a:prstGeom>
              <a:blipFill rotWithShape="1">
                <a:blip r:embed="rId3"/>
                <a:stretch>
                  <a:fillRect l="-867" t="-842"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533400"/>
                <a:ext cx="9144000" cy="80560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0.5</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𝐴𝑁</m:t>
                                  </m:r>
                                </m:sub>
                              </m:sSub>
                            </m:e>
                          </m:mr>
                          <m:mr>
                            <m:e>
                              <m:sSub>
                                <m:sSubPr>
                                  <m:ctrlPr>
                                    <a:rPr lang="en-US" sz="2400" i="1">
                                      <a:latin typeface="Cambria Math"/>
                                    </a:rPr>
                                  </m:ctrlPr>
                                </m:sSubPr>
                                <m:e>
                                  <m:r>
                                    <a:rPr lang="en-US" sz="2400" i="1">
                                      <a:latin typeface="Cambria Math"/>
                                    </a:rPr>
                                    <m:t>𝑉</m:t>
                                  </m:r>
                                </m:e>
                                <m:sub>
                                  <m:r>
                                    <a:rPr lang="en-US" sz="2400" i="1">
                                      <a:latin typeface="Cambria Math"/>
                                    </a:rPr>
                                    <m:t>𝐵𝑁</m:t>
                                  </m:r>
                                </m:sub>
                              </m:sSub>
                            </m:e>
                          </m:mr>
                          <m:mr>
                            <m:e>
                              <m:sSub>
                                <m:sSubPr>
                                  <m:ctrlPr>
                                    <a:rPr lang="en-US" sz="2400" i="1">
                                      <a:latin typeface="Cambria Math"/>
                                    </a:rPr>
                                  </m:ctrlPr>
                                </m:sSubPr>
                                <m:e>
                                  <m:r>
                                    <a:rPr lang="en-US" sz="2400" i="1">
                                      <a:latin typeface="Cambria Math"/>
                                    </a:rPr>
                                    <m:t>𝑉</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𝑉𝑇</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(193)</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800100" lvl="3" indent="-342900"/>
                <a:endParaRPr lang="en-US" b="1"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533400"/>
                <a:ext cx="9144000" cy="8056052"/>
              </a:xfrm>
              <a:prstGeom prst="rect">
                <a:avLst/>
              </a:prstGeom>
              <a:blipFill rotWithShape="1">
                <a:blip r:embed="rId3"/>
                <a:stretch>
                  <a:fillRect l="-867" t="-757" r="-800"/>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974264"/>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2</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974264"/>
              </a:xfrm>
              <a:prstGeom prst="rect">
                <a:avLst/>
              </a:prstGeom>
              <a:blipFill rotWithShape="1">
                <a:blip r:embed="rId3"/>
                <a:stretch>
                  <a:fillRect l="-867" t="-1020" r="-10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88193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Underground Wye-Delta Transformer Bank with a Center Tapped Transformer </a:t>
                </a:r>
              </a:p>
              <a:p>
                <a:pPr marL="0" lvl="2"/>
                <a:r>
                  <a:rPr lang="en-US" sz="2400" dirty="0" smtClean="0">
                    <a:latin typeface="Times New Roman" pitchFamily="18" charset="0"/>
                    <a:cs typeface="Times New Roman" pitchFamily="18" charset="0"/>
                  </a:rPr>
                  <a:t>	</a:t>
                </a: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smtClean="0">
                    <a:latin typeface="Times New Roman" pitchFamily="18" charset="0"/>
                    <a:cs typeface="Times New Roman" pitchFamily="18" charset="0"/>
                  </a:rPr>
                  <a:t>		(196)</a:t>
                </a:r>
                <a:endParaRPr lang="en-US" sz="24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sSub>
                                            <m:sSubPr>
                                              <m:ctrlPr>
                                                <a:rPr lang="en-US" sz="2400" i="1">
                                                  <a:latin typeface="Cambria Math"/>
                                                </a:rPr>
                                              </m:ctrlPr>
                                            </m:sSubPr>
                                            <m:e>
                                              <m:r>
                                                <a:rPr lang="en-US" sz="2400" i="1">
                                                  <a:latin typeface="Cambria Math"/>
                                                </a:rPr>
                                                <m:t>𝑍</m:t>
                                              </m:r>
                                            </m:e>
                                            <m:sub>
                                              <m:r>
                                                <a:rPr lang="en-US" sz="2400" i="1">
                                                  <a:latin typeface="Cambria Math"/>
                                                </a:rPr>
                                                <m:t>𝑐</m:t>
                                              </m:r>
                                            </m:sub>
                                          </m:sSub>
                                        </m:e>
                                      </m:mr>
                                    </m:m>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𝑛𝑎</m:t>
                                  </m:r>
                                </m:sub>
                              </m:sSub>
                            </m:e>
                          </m:mr>
                          <m:mr>
                            <m:e>
                              <m:sSub>
                                <m:sSubPr>
                                  <m:ctrlPr>
                                    <a:rPr lang="en-US" sz="2400" i="1">
                                      <a:latin typeface="Cambria Math"/>
                                    </a:rPr>
                                  </m:ctrlPr>
                                </m:sSubPr>
                                <m:e>
                                  <m:r>
                                    <a:rPr lang="en-US" sz="2400" i="1">
                                      <a:latin typeface="Cambria Math"/>
                                    </a:rPr>
                                    <m:t>𝐼</m:t>
                                  </m:r>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𝑉𝑡</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(197)</a:t>
                </a:r>
                <a:endParaRPr lang="en-US"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881931"/>
              </a:xfrm>
              <a:prstGeom prst="rect">
                <a:avLst/>
              </a:prstGeom>
              <a:blipFill rotWithShape="1">
                <a:blip r:embed="rId3"/>
                <a:stretch>
                  <a:fillRect l="-867" t="-1036" r="-26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236</a:t>
            </a:fld>
            <a:endParaRPr lang="en-US"/>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752600"/>
                <a:ext cx="9144000" cy="2862322"/>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𝑎𝑛𝑏𝑐</m:t>
                              </m:r>
                            </m:sub>
                          </m:sSub>
                        </m:e>
                      </m:d>
                    </m:oMath>
                  </m:oMathPara>
                </a14:m>
                <a:endParaRPr lang="en-US" sz="2400" dirty="0" smtClean="0">
                  <a:latin typeface="Times New Roman" pitchFamily="18" charset="0"/>
                  <a:cs typeface="Times New Roman" pitchFamily="18" charset="0"/>
                </a:endParaRPr>
              </a:p>
              <a:p>
                <a:pPr marL="0" lvl="1" indent="-457200"/>
                <a:endParaRPr lang="en-US" sz="24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𝑉𝐿𝑁</m:t>
                            </m:r>
                          </m:e>
                          <m:sub>
                            <m:r>
                              <a:rPr lang="en-US" sz="2200" i="1">
                                <a:latin typeface="Cambria Math"/>
                              </a:rPr>
                              <m:t>𝐴𝐵𝐶</m:t>
                            </m:r>
                          </m:sub>
                        </m:sSub>
                      </m:e>
                    </m:d>
                    <m:r>
                      <a:rPr lang="en-US" sz="2200" i="1">
                        <a:latin typeface="Cambria Math"/>
                      </a:rPr>
                      <m:t>=</m:t>
                    </m:r>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𝑉</m:t>
                            </m:r>
                          </m:e>
                          <m:sub>
                            <m:r>
                              <a:rPr lang="en-US" sz="2200" i="1">
                                <a:latin typeface="Cambria Math"/>
                              </a:rPr>
                              <m:t>𝑎𝑛𝑏𝑐</m:t>
                            </m:r>
                          </m:sub>
                        </m:sSub>
                      </m:e>
                    </m:d>
                    <m:r>
                      <a:rPr lang="en-US" sz="2200" i="1">
                        <a:latin typeface="Cambria Math"/>
                      </a:rPr>
                      <m:t>+</m:t>
                    </m:r>
                    <m:d>
                      <m:dPr>
                        <m:ctrlPr>
                          <a:rPr lang="en-US" sz="2200" i="1">
                            <a:latin typeface="Cambria Math"/>
                          </a:rPr>
                        </m:ctrlPr>
                      </m:dPr>
                      <m:e>
                        <m:d>
                          <m:dPr>
                            <m:begChr m:val="["/>
                            <m:endChr m:val="]"/>
                            <m:ctrlPr>
                              <a:rPr lang="en-US" sz="2200" i="1">
                                <a:latin typeface="Cambria Math"/>
                              </a:rPr>
                            </m:ctrlPr>
                          </m:dPr>
                          <m:e>
                            <m:r>
                              <a:rPr lang="en-US" sz="2200" i="1">
                                <a:latin typeface="Cambria Math"/>
                              </a:rPr>
                              <m:t>𝐷𝑇</m:t>
                            </m:r>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𝑍𝑡</m:t>
                                </m:r>
                              </m:e>
                              <m:sub>
                                <m:r>
                                  <a:rPr lang="en-US" sz="2200" i="1">
                                    <a:latin typeface="Cambria Math"/>
                                  </a:rPr>
                                  <m:t>12</m:t>
                                </m:r>
                                <m:r>
                                  <a:rPr lang="en-US" sz="2200" i="1">
                                    <a:latin typeface="Cambria Math"/>
                                  </a:rPr>
                                  <m:t>𝑏𝑐</m:t>
                                </m:r>
                              </m:sub>
                            </m:sSub>
                          </m:e>
                        </m:d>
                        <m:r>
                          <a:rPr lang="en-US" sz="2200" i="1">
                            <a:latin typeface="Cambria Math"/>
                          </a:rPr>
                          <m:t>+</m:t>
                        </m:r>
                        <m:d>
                          <m:dPr>
                            <m:begChr m:val="["/>
                            <m:endChr m:val="]"/>
                            <m:ctrlPr>
                              <a:rPr lang="en-US" sz="2200" i="1">
                                <a:latin typeface="Cambria Math"/>
                              </a:rPr>
                            </m:ctrlPr>
                          </m:dPr>
                          <m:e>
                            <m:sSub>
                              <m:sSubPr>
                                <m:ctrlPr>
                                  <a:rPr lang="en-US" sz="2200" i="1">
                                    <a:latin typeface="Cambria Math"/>
                                  </a:rPr>
                                </m:ctrlPr>
                              </m:sSubPr>
                              <m:e>
                                <m:r>
                                  <a:rPr lang="en-US" sz="2200" i="1">
                                    <a:latin typeface="Cambria Math"/>
                                  </a:rPr>
                                  <m:t>𝑍𝑇</m:t>
                                </m:r>
                              </m:e>
                              <m:sub>
                                <m:r>
                                  <a:rPr lang="en-US" sz="2200" i="1">
                                    <a:latin typeface="Cambria Math"/>
                                  </a:rPr>
                                  <m:t>0</m:t>
                                </m:r>
                              </m:sub>
                            </m:sSub>
                          </m:e>
                        </m:d>
                        <m:d>
                          <m:dPr>
                            <m:begChr m:val="["/>
                            <m:endChr m:val="]"/>
                            <m:ctrlPr>
                              <a:rPr lang="en-US" sz="2200" i="1">
                                <a:latin typeface="Cambria Math"/>
                              </a:rPr>
                            </m:ctrlPr>
                          </m:dPr>
                          <m:e>
                            <m:r>
                              <a:rPr lang="en-US" sz="2200" i="1">
                                <a:latin typeface="Cambria Math"/>
                              </a:rPr>
                              <m:t>𝑁</m:t>
                            </m:r>
                          </m:e>
                        </m:d>
                      </m:e>
                    </m:d>
                    <m:d>
                      <m:dPr>
                        <m:begChr m:val="["/>
                        <m:endChr m:val="]"/>
                        <m:ctrlPr>
                          <a:rPr lang="en-US" sz="2200" i="1">
                            <a:latin typeface="Cambria Math"/>
                          </a:rPr>
                        </m:ctrlPr>
                      </m:dPr>
                      <m:e>
                        <m:sSub>
                          <m:sSubPr>
                            <m:ctrlPr>
                              <a:rPr lang="en-US" sz="2200" i="1">
                                <a:latin typeface="Cambria Math"/>
                              </a:rPr>
                            </m:ctrlPr>
                          </m:sSubPr>
                          <m:e>
                            <m:r>
                              <a:rPr lang="en-US" sz="2200" i="1">
                                <a:latin typeface="Cambria Math"/>
                              </a:rPr>
                              <m:t>𝐼𝐷</m:t>
                            </m:r>
                          </m:e>
                          <m:sub>
                            <m:r>
                              <a:rPr lang="en-US" sz="2200" i="1">
                                <a:latin typeface="Cambria Math"/>
                              </a:rPr>
                              <m:t>𝑎𝑛𝑏𝑐</m:t>
                            </m:r>
                          </m:sub>
                        </m:sSub>
                      </m:e>
                    </m:d>
                  </m:oMath>
                </a14:m>
                <a:r>
                  <a:rPr lang="en-US" sz="2200" dirty="0" smtClean="0">
                    <a:latin typeface="Times New Roman" pitchFamily="18" charset="0"/>
                    <a:cs typeface="Times New Roman" pitchFamily="18" charset="0"/>
                  </a:rPr>
                  <a:t>    	(198)</a:t>
                </a:r>
                <a:endParaRPr lang="en-US" sz="22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752600"/>
                <a:ext cx="9144000" cy="2862322"/>
              </a:xfrm>
              <a:prstGeom prst="rect">
                <a:avLst/>
              </a:prstGeom>
              <a:blipFill rotWithShape="1">
                <a:blip r:embed="rId2"/>
                <a:stretch>
                  <a:fillRect l="-867" b="-319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55009"/>
            <a:ext cx="8839200" cy="954107"/>
          </a:xfrm>
          <a:prstGeom prst="rect">
            <a:avLst/>
          </a:prstGeom>
        </p:spPr>
        <p:txBody>
          <a:bodyPr wrap="square">
            <a:spAutoFit/>
          </a:bodyPr>
          <a:lstStyle/>
          <a:p>
            <a:pPr lvl="1"/>
            <a:r>
              <a:rPr lang="en-US" sz="2800" dirty="0">
                <a:latin typeface="Times New Roman" pitchFamily="18" charset="0"/>
                <a:cs typeface="Times New Roman" pitchFamily="18" charset="0"/>
              </a:rPr>
              <a:t>Underground Wye-Delta Transformer Bank with a Center Tapped Transformer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237</a:t>
            </a:fld>
            <a:endParaRPr lang="en-US"/>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585871"/>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mc:Choice xmlns:a14="http://schemas.microsoft.com/office/drawing/2010/main"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2"/>
                  <a:stretch>
                    <a:fillRect l="-897" t="-3540" b="-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err="1" smtClean="0">
                      <a:latin typeface="Times New Roman" pitchFamily="18" charset="0"/>
                      <a:cs typeface="Times New Roman" pitchFamily="18" charset="0"/>
                    </a:rPr>
                    <a:t>Eq’n</a:t>
                  </a:r>
                  <a:r>
                    <a:rPr lang="en-US" sz="2400" dirty="0" smtClean="0">
                      <a:latin typeface="Times New Roman" pitchFamily="18" charset="0"/>
                      <a:cs typeface="Times New Roman" pitchFamily="18" charset="0"/>
                    </a:rPr>
                    <a:t>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r>
                    <a:rPr lang="en-US" sz="2400" dirty="0" smtClean="0">
                      <a:latin typeface="Times New Roman" pitchFamily="18" charset="0"/>
                      <a:cs typeface="Times New Roman" pitchFamily="18" charset="0"/>
                    </a:rPr>
                    <a:t>:</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3"/>
                  <a:stretch>
                    <a:fillRect l="-897" b="-11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Cambria Math"/>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25</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5"/>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9255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pPr marL="285750" indent="-285750">
              <a:buFont typeface="Arial" pitchFamily="34" charset="0"/>
              <a:buChar char="•"/>
            </a:pPr>
            <a:endParaRPr lang="en-US" sz="2400" dirty="0" smtClean="0">
              <a:latin typeface="Times New Roman" pitchFamily="18" charset="0"/>
              <a:cs typeface="Times New Roman" pitchFamily="18" charset="0"/>
            </a:endParaRPr>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1" y="1504675"/>
            <a:ext cx="7988809" cy="4972325"/>
          </a:xfrm>
          <a:prstGeom prst="rect">
            <a:avLst/>
          </a:prstGeom>
        </p:spPr>
      </p:pic>
      <p:sp>
        <p:nvSpPr>
          <p:cNvPr id="5" name="TextBox 4"/>
          <p:cNvSpPr txBox="1"/>
          <p:nvPr/>
        </p:nvSpPr>
        <p:spPr>
          <a:xfrm>
            <a:off x="3124200" y="6133391"/>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19.0</a:t>
            </a:r>
            <a:endParaRPr lang="en-US" sz="2400" b="1"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240</a:t>
            </a:fld>
            <a:endParaRPr lang="en-US"/>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170" y="1600200"/>
            <a:ext cx="3318029" cy="5539978"/>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marL="285750" indent="-285750">
              <a:buFont typeface="Wingdings" pitchFamily="2" charset="2"/>
              <a:buChar char="Ø"/>
            </a:pPr>
            <a:r>
              <a:rPr lang="en-US" sz="2400" dirty="0">
                <a:latin typeface="Times New Roman" pitchFamily="18" charset="0"/>
                <a:cs typeface="Times New Roman" pitchFamily="18" charset="0"/>
              </a:rPr>
              <a:t>Hence, applying KCL in Figure </a:t>
            </a:r>
            <a:r>
              <a:rPr lang="en-US" sz="2400" dirty="0" smtClean="0">
                <a:latin typeface="Times New Roman" pitchFamily="18" charset="0"/>
                <a:cs typeface="Times New Roman" pitchFamily="18" charset="0"/>
              </a:rPr>
              <a:t>19.0</a:t>
            </a:r>
            <a:r>
              <a:rPr lang="en-US" sz="2400" dirty="0">
                <a:latin typeface="Times New Roman" pitchFamily="18" charset="0"/>
                <a:cs typeface="Times New Roman" pitchFamily="18" charset="0"/>
              </a:rPr>
              <a:t>, the currents flowing in the open delta as a function of the line currents are given by:</a:t>
            </a:r>
          </a:p>
          <a:p>
            <a:pPr marL="285750" indent="-285750">
              <a:buFont typeface="Arial" pitchFamily="34" charset="0"/>
              <a:buChar char="•"/>
            </a:pPr>
            <a:endParaRPr lang="en-US" sz="2400" dirty="0"/>
          </a:p>
          <a:p>
            <a:pPr marL="285750" indent="-285750">
              <a:buFont typeface="Arial" pitchFamily="34" charset="0"/>
              <a:buChar char="•"/>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990600"/>
            <a:ext cx="5349924" cy="2782679"/>
          </a:xfrm>
          <a:prstGeom prst="rect">
            <a:avLst/>
          </a:prstGeom>
        </p:spPr>
      </p:pic>
      <p:sp>
        <p:nvSpPr>
          <p:cNvPr id="4" name="TextBox 3"/>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Rectangle 4"/>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
        <p:nvSpPr>
          <p:cNvPr id="6" name="TextBox 5"/>
          <p:cNvSpPr txBox="1"/>
          <p:nvPr/>
        </p:nvSpPr>
        <p:spPr>
          <a:xfrm>
            <a:off x="7086600" y="3165976"/>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20.0</a:t>
            </a:r>
            <a:endParaRPr lang="en-US" sz="24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3149650" y="40386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149650" y="4038600"/>
                <a:ext cx="5476875" cy="2716449"/>
              </a:xfrm>
              <a:prstGeom prst="rect">
                <a:avLst/>
              </a:prstGeom>
              <a:blipFill rotWithShape="1">
                <a:blip r:embed="rId3"/>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241</a:t>
            </a:fld>
            <a:endParaRPr lang="en-US"/>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9050" y="1198126"/>
                <a:ext cx="9163050" cy="4334776"/>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050" y="1198126"/>
                <a:ext cx="9163050" cy="4334776"/>
              </a:xfrm>
              <a:prstGeom prst="rect">
                <a:avLst/>
              </a:prstGeom>
              <a:blipFill rotWithShape="1">
                <a:blip r:embed="rId2"/>
                <a:stretch>
                  <a:fillRect l="-931" r="-139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242</a:t>
            </a:fld>
            <a:endParaRPr lang="en-US"/>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0" y="1371600"/>
                <a:ext cx="9144000" cy="4334776"/>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m:oMathPara>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371600"/>
                <a:ext cx="9144000" cy="4334776"/>
              </a:xfrm>
              <a:prstGeom prst="rect">
                <a:avLst/>
              </a:prstGeom>
              <a:blipFill rotWithShape="1">
                <a:blip r:embed="rId2"/>
                <a:stretch>
                  <a:fillRect l="-86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243</a:t>
            </a:fld>
            <a:endParaRPr lang="en-US"/>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42232"/>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Transformer Connection</a:t>
                </a:r>
              </a:p>
              <a:p>
                <a:endParaRPr lang="en-US" sz="2800" dirty="0" smtClean="0">
                  <a:latin typeface="Times New Roman" pitchFamily="18" charset="0"/>
                  <a:cs typeface="Times New Roman" pitchFamily="18" charset="0"/>
                </a:endParaRPr>
              </a:p>
              <a:p>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𝑐𝑏</m:t>
                                        </m:r>
                                      </m:sub>
                                    </m:sSub>
                                  </m:e>
                                </m:mr>
                                <m:mr>
                                  <m:e>
                                    <m:sSub>
                                      <m:sSubPr>
                                        <m:ctrlPr>
                                          <a:rPr lang="en-US" sz="2400" i="1">
                                            <a:latin typeface="Cambria Math"/>
                                          </a:rPr>
                                        </m:ctrlPr>
                                      </m:sSubPr>
                                      <m:e>
                                        <m:r>
                                          <a:rPr lang="en-US" sz="2400" i="1">
                                            <a:latin typeface="Cambria Math"/>
                                          </a:rPr>
                                          <m:t>𝑉𝑡</m:t>
                                        </m:r>
                                      </m:e>
                                      <m:sub>
                                        <m:r>
                                          <a:rPr lang="en-US" sz="2400" i="1">
                                            <a:latin typeface="Cambria Math"/>
                                          </a:rPr>
                                          <m:t>𝑎𝑐</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(203)</a:t>
                </a:r>
                <a:endParaRPr lang="en-US" sz="24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42232"/>
              </a:xfrm>
              <a:prstGeom prst="rect">
                <a:avLst/>
              </a:prstGeom>
              <a:blipFill rotWithShape="1">
                <a:blip r:embed="rId3"/>
                <a:stretch>
                  <a:fillRect l="-867" t="-1009"/>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244</a:t>
            </a:fld>
            <a:endParaRPr lang="en-US"/>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295400"/>
                <a:ext cx="9144000" cy="5024902"/>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m:t>
                                    </m:r>
                                  </m:sub>
                                </m:sSub>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
                        </m:e>
                      </m:d>
                    </m:oMath>
                  </m:oMathPara>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(204)</a:t>
                </a:r>
                <a:endParaRPr lang="en-US" sz="24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1295400"/>
                <a:ext cx="9144000" cy="5024902"/>
              </a:xfrm>
              <a:prstGeom prst="rect">
                <a:avLst/>
              </a:prstGeom>
              <a:blipFill rotWithShape="1">
                <a:blip r:embed="rId2"/>
                <a:stretch>
                  <a:fillRect l="-867"/>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13" y="1295400"/>
            <a:ext cx="8839200"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0" y="684021"/>
            <a:ext cx="9144000" cy="523220"/>
          </a:xfrm>
          <a:prstGeom prst="rect">
            <a:avLst/>
          </a:prstGeom>
        </p:spPr>
        <p:txBody>
          <a:bodyPr wrap="square">
            <a:spAutoFit/>
          </a:bodyPr>
          <a:lstStyle/>
          <a:p>
            <a:pPr lvl="1"/>
            <a:r>
              <a:rPr lang="en-US" sz="2800" dirty="0">
                <a:latin typeface="Times New Roman" pitchFamily="18" charset="0"/>
                <a:cs typeface="Times New Roman" pitchFamily="18" charset="0"/>
              </a:rPr>
              <a:t>Leading Open Wye-Open Delta Transformer Connection</a:t>
            </a:r>
          </a:p>
        </p:txBody>
      </p:sp>
      <mc:AlternateContent xmlns:mc="http://schemas.openxmlformats.org/markup-compatibility/2006" xmlns:a14="http://schemas.microsoft.com/office/drawing/2010/main">
        <mc:Choice Requires="a14">
          <p:sp>
            <p:nvSpPr>
              <p:cNvPr id="5" name="Rectangle 4"/>
              <p:cNvSpPr/>
              <p:nvPr/>
            </p:nvSpPr>
            <p:spPr>
              <a:xfrm>
                <a:off x="1143000" y="1766590"/>
                <a:ext cx="7086600" cy="341632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r>
                                <a:rPr lang="en-US" sz="2400" i="1">
                                  <a:latin typeface="Cambria Math"/>
                                </a:rPr>
                                <m:t>𝑁</m:t>
                              </m:r>
                            </m:e>
                          </m:d>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𝑁</m:t>
                          </m:r>
                        </m:e>
                      </m:d>
                      <m:d>
                        <m:dPr>
                          <m:begChr m:val="["/>
                          <m:endChr m:val="]"/>
                          <m:ctrlPr>
                            <a:rPr lang="en-US" sz="2400" i="1">
                              <a:latin typeface="Cambria Math"/>
                            </a:rPr>
                          </m:ctrlPr>
                        </m:dPr>
                        <m:e>
                          <m:r>
                            <a:rPr lang="en-US" sz="2400" i="1">
                              <a:latin typeface="Cambria Math"/>
                            </a:rPr>
                            <m:t>𝐷𝐼</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𝐷𝑡</m:t>
                          </m:r>
                        </m:e>
                      </m:d>
                    </m:oMath>
                  </m:oMathPara>
                </a14:m>
                <a:endParaRPr lang="en-US" sz="2400" i="1" dirty="0" smtClean="0">
                  <a:latin typeface="Times New Roman" pitchFamily="18" charset="0"/>
                  <a:cs typeface="Times New Roman" pitchFamily="18" charset="0"/>
                </a:endParaRPr>
              </a:p>
              <a:p>
                <a:endParaRPr lang="en-US" sz="2400" i="1" dirty="0" smtClean="0">
                  <a:latin typeface="Cambria Math"/>
                </a:endParaRPr>
              </a:p>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r>
                          <a:rPr lang="en-US" sz="2400" i="1">
                            <a:latin typeface="Cambria Math"/>
                          </a:rPr>
                          <m:t>𝐷𝑇</m:t>
                        </m:r>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d>
                      <m:dPr>
                        <m:begChr m:val="["/>
                        <m:endChr m:val="]"/>
                        <m:ctrlPr>
                          <a:rPr lang="en-US" sz="2400" i="1">
                            <a:latin typeface="Cambria Math"/>
                          </a:rPr>
                        </m:ctrlPr>
                      </m:dPr>
                      <m:e>
                        <m:r>
                          <a:rPr lang="en-US" sz="2400" i="1">
                            <a:latin typeface="Cambria Math"/>
                          </a:rPr>
                          <m:t>𝐷𝐼</m:t>
                        </m:r>
                      </m:e>
                    </m:d>
                  </m:oMath>
                </a14:m>
                <a:r>
                  <a:rPr lang="en-US" sz="2400" dirty="0" smtClean="0">
                    <a:latin typeface="Times New Roman" pitchFamily="18" charset="0"/>
                    <a:cs typeface="Times New Roman" pitchFamily="18" charset="0"/>
                  </a:rPr>
                  <a:t>	(199)</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43000" y="1766590"/>
                <a:ext cx="7086600" cy="3416320"/>
              </a:xfrm>
              <a:prstGeom prst="rect">
                <a:avLst/>
              </a:prstGeom>
              <a:blipFill rotWithShape="1">
                <a:blip r:embed="rId2"/>
                <a:stretch>
                  <a:fillRect b="-3214"/>
                </a:stretch>
              </a:blipFill>
            </p:spPr>
            <p:txBody>
              <a:bodyPr/>
              <a:lstStyle/>
              <a:p>
                <a:r>
                  <a:rPr lang="en-US">
                    <a:noFill/>
                  </a:rPr>
                  <a:t> </a:t>
                </a:r>
              </a:p>
            </p:txBody>
          </p:sp>
        </mc:Fallback>
      </mc:AlternateContent>
      <p:sp>
        <p:nvSpPr>
          <p:cNvPr id="6" name="TextBox 5"/>
          <p:cNvSpPr txBox="1"/>
          <p:nvPr/>
        </p:nvSpPr>
        <p:spPr>
          <a:xfrm>
            <a:off x="-19512" y="5105400"/>
            <a:ext cx="9163512"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246</a:t>
            </a:fld>
            <a:endParaRPr lang="en-US"/>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247</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200876"/>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5" name="TextBox 4"/>
          <p:cNvSpPr txBox="1"/>
          <p:nvPr/>
        </p:nvSpPr>
        <p:spPr>
          <a:xfrm>
            <a:off x="0" y="3328987"/>
            <a:ext cx="9144000" cy="1446550"/>
          </a:xfrm>
          <a:prstGeom prst="rect">
            <a:avLst/>
          </a:prstGeom>
          <a:noFill/>
        </p:spPr>
        <p:txBody>
          <a:bodyPr wrap="square" rtlCol="0">
            <a:spAutoFit/>
          </a:bodyPr>
          <a:lstStyle/>
          <a:p>
            <a:pPr marL="285750" indent="-285750">
              <a:buFont typeface="Wingdings" pitchFamily="2" charset="2"/>
              <a:buChar char="Ø"/>
            </a:pPr>
            <a:endParaRPr lang="en-US" sz="2200" dirty="0" smtClean="0">
              <a:latin typeface="Times New Roman" pitchFamily="18" charset="0"/>
              <a:cs typeface="Times New Roman" pitchFamily="18" charset="0"/>
            </a:endParaRPr>
          </a:p>
          <a:p>
            <a:pPr marL="285750" indent="-285750">
              <a:buFont typeface="Wingdings" pitchFamily="2" charset="2"/>
              <a:buChar char="Ø"/>
            </a:pPr>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248</a:t>
            </a:fld>
            <a:endParaRPr lang="en-US"/>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00219"/>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367853"/>
            <a:ext cx="7886700" cy="5037620"/>
          </a:xfrm>
          <a:prstGeom prst="rect">
            <a:avLst/>
          </a:prstGeom>
        </p:spPr>
      </p:pic>
      <p:sp>
        <p:nvSpPr>
          <p:cNvPr id="8" name="TextBox 7"/>
          <p:cNvSpPr txBox="1"/>
          <p:nvPr/>
        </p:nvSpPr>
        <p:spPr>
          <a:xfrm>
            <a:off x="3676650" y="5937504"/>
            <a:ext cx="1676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21.0</a:t>
            </a:r>
            <a:endParaRPr lang="en-US" sz="2400" b="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249</a:t>
            </a:fld>
            <a:endParaRPr lang="en-US"/>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2"/>
                <a:stretch>
                  <a:fillRect l="-1040" t="-9877" b="-209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3"/>
                <a:stretch>
                  <a:fillRect r="-7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4"/>
                <a:stretch>
                  <a:fillRect l="-897" t="-9877"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5"/>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443841"/>
            <a:ext cx="8839200" cy="5078313"/>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52400" y="646331"/>
            <a:ext cx="88392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81400"/>
            <a:ext cx="5334000" cy="2693671"/>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250</a:t>
            </a:fld>
            <a:endParaRPr lang="en-US"/>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6065828"/>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400" i="1" dirty="0">
                        <a:latin typeface="Cambria Math"/>
                      </a:rPr>
                      <m:t>[</m:t>
                    </m:r>
                    <m:r>
                      <a:rPr lang="en-US" sz="2400" i="1" dirty="0">
                        <a:latin typeface="Cambria Math"/>
                      </a:rPr>
                      <m:t>𝐷𝐼</m:t>
                    </m:r>
                    <m:r>
                      <a:rPr lang="en-US" sz="2400" i="1" dirty="0">
                        <a:latin typeface="Cambria Math"/>
                      </a:rPr>
                      <m:t>] </m:t>
                    </m:r>
                  </m:oMath>
                </a14:m>
                <a:r>
                  <a:rPr lang="en-US" sz="2400" dirty="0">
                    <a:latin typeface="Times New Roman" pitchFamily="18" charset="0"/>
                    <a:cs typeface="Times New Roman" pitchFamily="18" charset="0"/>
                  </a:rPr>
                  <a:t>matrix will remain the same as equation </a:t>
                </a:r>
                <a:r>
                  <a:rPr lang="en-US" sz="2400" dirty="0" smtClean="0">
                    <a:latin typeface="Times New Roman" pitchFamily="18" charset="0"/>
                    <a:cs typeface="Times New Roman" pitchFamily="18" charset="0"/>
                  </a:rPr>
                  <a:t>(200).</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the secondary ideal transformer voltages going from the secondary to the primary are related by:</a:t>
                </a:r>
              </a:p>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oMath>
                </a14:m>
                <a:endParaRPr lang="en-US" sz="2400" dirty="0" smtClean="0"/>
              </a:p>
              <a:p>
                <a:pPr algn="just"/>
                <a:endParaRPr lang="en-US" sz="2400" dirty="0" smtClean="0"/>
              </a:p>
              <a:p>
                <a:pPr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𝐷𝑇</m:t>
                        </m:r>
                      </m:e>
                    </m:d>
                    <m:r>
                      <a:rPr lang="en-US" sz="2400" i="1">
                        <a:latin typeface="Cambria Math"/>
                      </a:rPr>
                      <m:t>=</m:t>
                    </m:r>
                    <m:sSub>
                      <m:sSubPr>
                        <m:ctrlPr>
                          <a:rPr lang="en-US" sz="2400" i="1">
                            <a:latin typeface="Cambria Math"/>
                          </a:rPr>
                        </m:ctrlPr>
                      </m:sSubPr>
                      <m:e>
                        <m:r>
                          <a:rPr lang="en-US" sz="2400" i="1">
                            <a:latin typeface="Cambria Math"/>
                          </a:rPr>
                          <m:t>𝑛</m:t>
                        </m:r>
                      </m:e>
                      <m:sub>
                        <m:r>
                          <a:rPr lang="en-US" sz="2400" i="1">
                            <a:latin typeface="Cambria Math"/>
                          </a:rPr>
                          <m:t>𝑡</m:t>
                        </m:r>
                      </m:sub>
                    </m:sSub>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0.5</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0</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t>				</a:t>
                </a:r>
                <a:r>
                  <a:rPr lang="en-US" sz="2400" dirty="0" smtClean="0">
                    <a:latin typeface="Times New Roman" pitchFamily="18" charset="0"/>
                    <a:cs typeface="Times New Roman" pitchFamily="18" charset="0"/>
                  </a:rPr>
                  <a:t>(205)</a:t>
                </a:r>
                <a:endParaRPr lang="en-US" sz="2400" dirty="0">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6065828"/>
              </a:xfrm>
              <a:prstGeom prst="rect">
                <a:avLst/>
              </a:prstGeom>
              <a:blipFill rotWithShape="1">
                <a:blip r:embed="rId3"/>
                <a:stretch>
                  <a:fillRect l="-867" t="-1005" r="-333"/>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251</a:t>
            </a:fld>
            <a:endParaRPr lang="en-US"/>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56588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Lagging Open Wye-Open Delta Connection</a:t>
                </a:r>
              </a:p>
              <a:p>
                <a:pPr marL="285750" indent="-285750">
                  <a:buFont typeface="Arial" pitchFamily="34" charset="0"/>
                  <a:buChar char="•"/>
                </a:pPr>
                <a:endParaRPr lang="en-US" dirty="0" smtClean="0"/>
              </a:p>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𝐴</m:t>
                                  </m:r>
                                </m:sub>
                              </m:sSub>
                            </m:e>
                          </m:mr>
                          <m:mr>
                            <m:e>
                              <m:sSub>
                                <m:sSubPr>
                                  <m:ctrlPr>
                                    <a:rPr lang="en-US" sz="2400" i="1">
                                      <a:latin typeface="Cambria Math"/>
                                    </a:rPr>
                                  </m:ctrlPr>
                                </m:sSubPr>
                                <m:e>
                                  <m:r>
                                    <a:rPr lang="en-US" sz="2400" i="1">
                                      <a:latin typeface="Cambria Math"/>
                                    </a:rPr>
                                    <m:t>𝐼</m:t>
                                  </m:r>
                                </m:e>
                                <m:sub>
                                  <m:r>
                                    <a:rPr lang="en-US" sz="2400" i="1">
                                      <a:latin typeface="Cambria Math"/>
                                    </a:rPr>
                                    <m:t>𝐵</m:t>
                                  </m:r>
                                </m:sub>
                              </m:sSub>
                            </m:e>
                          </m:mr>
                          <m:mr>
                            <m:e>
                              <m:sSub>
                                <m:sSubPr>
                                  <m:ctrlPr>
                                    <a:rPr lang="en-US" sz="2400" i="1">
                                      <a:latin typeface="Cambria Math"/>
                                    </a:rPr>
                                  </m:ctrlPr>
                                </m:sSubPr>
                                <m:e>
                                  <m:r>
                                    <a:rPr lang="en-US" sz="2400" i="1">
                                      <a:latin typeface="Cambria Math"/>
                                    </a:rPr>
                                    <m:t>𝐼</m:t>
                                  </m:r>
                                </m:e>
                                <m:sub>
                                  <m:r>
                                    <a:rPr lang="en-US" sz="2400" i="1">
                                      <a:latin typeface="Cambria Math"/>
                                    </a:rPr>
                                    <m:t>𝐶</m:t>
                                  </m:r>
                                </m:sub>
                              </m:sSub>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𝑎𝑛</m:t>
                                  </m:r>
                                </m:sub>
                              </m:sSub>
                            </m:e>
                          </m:mr>
                          <m:mr>
                            <m:e>
                              <m:sSub>
                                <m:sSubPr>
                                  <m:ctrlPr>
                                    <a:rPr lang="en-US" sz="2400" i="1">
                                      <a:latin typeface="Cambria Math"/>
                                    </a:rPr>
                                  </m:ctrlPr>
                                </m:sSubPr>
                                <m:e>
                                  <m:r>
                                    <a:rPr lang="en-US" sz="2400" i="1">
                                      <a:latin typeface="Cambria Math"/>
                                    </a:rPr>
                                    <m:t>𝐼</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𝑐𝑏</m:t>
                                        </m:r>
                                      </m:sub>
                                    </m:sSub>
                                  </m:e>
                                </m:mr>
                                <m:mr>
                                  <m:e>
                                    <m:sSub>
                                      <m:sSubPr>
                                        <m:ctrlPr>
                                          <a:rPr lang="en-US" sz="2400" i="1">
                                            <a:latin typeface="Cambria Math"/>
                                          </a:rPr>
                                        </m:ctrlPr>
                                      </m:sSubPr>
                                      <m:e>
                                        <m:r>
                                          <a:rPr lang="en-US" sz="2400" i="1">
                                            <a:latin typeface="Cambria Math"/>
                                          </a:rPr>
                                          <m:t>𝐼</m:t>
                                        </m:r>
                                      </m:e>
                                      <m:sub>
                                        <m:r>
                                          <a:rPr lang="en-US" sz="2400" i="1">
                                            <a:latin typeface="Cambria Math"/>
                                          </a:rPr>
                                          <m:t>𝑎𝑐</m:t>
                                        </m:r>
                                      </m:sub>
                                    </m:sSub>
                                  </m:e>
                                </m:mr>
                              </m:m>
                            </m:e>
                          </m:mr>
                        </m:m>
                      </m:e>
                    </m:d>
                  </m:oMath>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𝑁</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2</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1</m:t>
                              </m:r>
                            </m:e>
                            <m:e>
                              <m:r>
                                <a:rPr lang="en-US" sz="2400" i="1">
                                  <a:latin typeface="Cambria Math"/>
                                </a:rPr>
                                <m:t>1</m:t>
                              </m:r>
                            </m:e>
                            <m:e>
                              <m:r>
                                <a:rPr lang="en-US" sz="2400" i="1">
                                  <a:latin typeface="Cambria Math"/>
                                </a:rPr>
                                <m:t>0</m:t>
                              </m:r>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r>
                                <a:rPr lang="en-US" sz="2400" i="1">
                                  <a:latin typeface="Cambria Math"/>
                                </a:rPr>
                                <m:t>0</m:t>
                              </m:r>
                            </m:e>
                          </m:mr>
                        </m:m>
                      </m:e>
                    </m:d>
                  </m:oMath>
                </a14:m>
                <a:r>
                  <a:rPr lang="en-US" sz="2400" dirty="0" smtClean="0">
                    <a:latin typeface="Times New Roman" pitchFamily="18" charset="0"/>
                    <a:cs typeface="Times New Roman" pitchFamily="18" charset="0"/>
                  </a:rPr>
                  <a:t>			(206)</a:t>
                </a:r>
                <a:endParaRPr lang="en-US" sz="24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565883"/>
              </a:xfrm>
              <a:prstGeom prst="rect">
                <a:avLst/>
              </a:prstGeom>
              <a:blipFill rotWithShape="1">
                <a:blip r:embed="rId3"/>
                <a:stretch>
                  <a:fillRect l="-867" t="-1095"/>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4995791"/>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𝑉𝑡</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𝑉𝑡</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𝑉𝑡</m:t>
                                          </m:r>
                                        </m:e>
                                        <m:sub>
                                          <m:r>
                                            <a:rPr lang="en-US" sz="2400" i="1">
                                              <a:latin typeface="Cambria Math"/>
                                            </a:rPr>
                                            <m:t>𝑐𝑎</m:t>
                                          </m:r>
                                        </m:sub>
                                      </m:sSub>
                                    </m:e>
                                  </m:mr>
                                </m:m>
                              </m:e>
                            </m:mr>
                          </m:m>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𝑉𝑇</m:t>
                                    </m:r>
                                  </m:e>
                                  <m:sub>
                                    <m:r>
                                      <a:rPr lang="en-US" sz="2400" i="1">
                                        <a:latin typeface="Cambria Math"/>
                                      </a:rPr>
                                      <m:t>𝐴𝑁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𝐵𝑁</m:t>
                                    </m:r>
                                  </m:sub>
                                </m:sSub>
                              </m:e>
                            </m:mr>
                            <m:mr>
                              <m:e>
                                <m:sSub>
                                  <m:sSubPr>
                                    <m:ctrlPr>
                                      <a:rPr lang="en-US" sz="2400" i="1">
                                        <a:latin typeface="Cambria Math"/>
                                      </a:rPr>
                                    </m:ctrlPr>
                                  </m:sSubPr>
                                  <m:e>
                                    <m:r>
                                      <a:rPr lang="en-US" sz="2400" i="1">
                                        <a:latin typeface="Cambria Math"/>
                                      </a:rPr>
                                      <m:t>𝑉𝑇</m:t>
                                    </m:r>
                                  </m:e>
                                  <m:sub>
                                    <m:r>
                                      <a:rPr lang="en-US" sz="2400" i="1">
                                        <a:latin typeface="Cambria Math"/>
                                      </a:rPr>
                                      <m:t>𝐶𝑁</m:t>
                                    </m:r>
                                  </m:sub>
                                </m:sSub>
                              </m:e>
                            </m:mr>
                          </m:m>
                        </m:e>
                      </m:d>
                    </m:oMath>
                  </m:oMathPara>
                </a14:m>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r>
                          <a:rPr lang="en-US" sz="2400" i="1">
                            <a:latin typeface="Cambria Math"/>
                          </a:rPr>
                          <m:t>𝐷𝑡</m:t>
                        </m:r>
                      </m:e>
                    </m:d>
                    <m:r>
                      <a:rPr lang="en-US" sz="2400" i="1">
                        <a:latin typeface="Cambria Math"/>
                      </a:rPr>
                      <m:t>=</m:t>
                    </m:r>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𝑛</m:t>
                            </m:r>
                          </m:e>
                          <m:sub>
                            <m:r>
                              <a:rPr lang="en-US" sz="2400" i="1">
                                <a:latin typeface="Cambria Math"/>
                              </a:rPr>
                              <m:t>𝑡</m:t>
                            </m:r>
                          </m:sub>
                        </m:sSub>
                      </m:den>
                    </m:f>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2</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(207)</a:t>
                </a:r>
                <a:endParaRPr lang="en-US" sz="24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4995791"/>
              </a:xfrm>
              <a:prstGeom prst="rect">
                <a:avLst/>
              </a:prstGeom>
              <a:blipFill rotWithShape="1">
                <a:blip r:embed="rId2"/>
                <a:stretch>
                  <a:fillRect l="-958" r="-274"/>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253</a:t>
            </a:fld>
            <a:endParaRPr lang="en-US"/>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 y="1066800"/>
                <a:ext cx="8915400" cy="5673797"/>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𝑍𝑇</m:t>
                            </m:r>
                          </m:e>
                          <m:sub>
                            <m:r>
                              <a:rPr lang="en-US" sz="2400" i="1">
                                <a:latin typeface="Cambria Math"/>
                              </a:rPr>
                              <m:t>0</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0</m:t>
                                  </m:r>
                                </m:sub>
                              </m:sSub>
                            </m:e>
                          </m:mr>
                        </m:m>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𝑍𝑡</m:t>
                            </m:r>
                          </m:e>
                          <m:sub>
                            <m:r>
                              <a:rPr lang="en-US" sz="2400" i="1">
                                <a:latin typeface="Cambria Math"/>
                              </a:rPr>
                              <m:t>12</m:t>
                            </m:r>
                            <m:r>
                              <a:rPr lang="en-US" sz="2400" i="1">
                                <a:latin typeface="Cambria Math"/>
                              </a:rPr>
                              <m:t>𝑏𝑐</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1</m:t>
                                  </m:r>
                                </m:sub>
                              </m:sSub>
                            </m:e>
                            <m:e>
                              <m:r>
                                <a:rPr lang="en-US" sz="2400" i="1">
                                  <a:latin typeface="Cambria Math"/>
                                </a:rPr>
                                <m:t>0</m:t>
                              </m:r>
                            </m:e>
                          </m:mr>
                          <m:mr>
                            <m:e>
                              <m:r>
                                <a:rPr lang="en-US" sz="2400" i="1">
                                  <a:latin typeface="Cambria Math"/>
                                </a:rPr>
                                <m:t>0</m:t>
                              </m:r>
                            </m:e>
                            <m:e>
                              <m:sSub>
                                <m:sSubPr>
                                  <m:ctrlPr>
                                    <a:rPr lang="en-US" sz="2400" i="1">
                                      <a:latin typeface="Cambria Math"/>
                                    </a:rPr>
                                  </m:ctrlPr>
                                </m:sSubPr>
                                <m:e>
                                  <m:r>
                                    <a:rPr lang="en-US" sz="2400" i="1">
                                      <a:latin typeface="Cambria Math"/>
                                    </a:rPr>
                                    <m:t>𝑍</m:t>
                                  </m:r>
                                </m:e>
                                <m:sub>
                                  <m:r>
                                    <a:rPr lang="en-US" sz="2400" i="1">
                                      <a:latin typeface="Cambria Math"/>
                                    </a:rPr>
                                    <m:t>2</m:t>
                                  </m:r>
                                </m:sub>
                              </m:sSub>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𝑏</m:t>
                                        </m:r>
                                      </m:sub>
                                    </m:sSub>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e>
                    </m:d>
                  </m:oMath>
                </a14:m>
                <a:r>
                  <a:rPr lang="en-US" sz="24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76200" y="1066800"/>
                <a:ext cx="8915400" cy="5673797"/>
              </a:xfrm>
              <a:prstGeom prst="rect">
                <a:avLst/>
              </a:prstGeom>
              <a:blipFill rotWithShape="1">
                <a:blip r:embed="rId2"/>
                <a:stretch>
                  <a:fillRect l="-958" r="-17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76200" y="619780"/>
            <a:ext cx="8915400" cy="523220"/>
          </a:xfrm>
          <a:prstGeom prst="rect">
            <a:avLst/>
          </a:prstGeom>
        </p:spPr>
        <p:txBody>
          <a:bodyPr wrap="square">
            <a:spAutoFit/>
          </a:bodyPr>
          <a:lstStyle/>
          <a:p>
            <a:pPr lvl="1"/>
            <a:r>
              <a:rPr lang="en-US" sz="2800" dirty="0">
                <a:latin typeface="Times New Roman" pitchFamily="18" charset="0"/>
                <a:cs typeface="Times New Roman" pitchFamily="18" charset="0"/>
              </a:rPr>
              <a:t>Lagging Open Wye-Open Delta Connection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254</a:t>
            </a:fld>
            <a:endParaRPr lang="en-US"/>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255</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6001643"/>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58418"/>
            <a:ext cx="9144000" cy="3733800"/>
          </a:xfrm>
          <a:prstGeom prst="rect">
            <a:avLst/>
          </a:prstGeom>
        </p:spPr>
      </p:pic>
      <p:sp>
        <p:nvSpPr>
          <p:cNvPr id="5" name="TextBox 4"/>
          <p:cNvSpPr txBox="1"/>
          <p:nvPr/>
        </p:nvSpPr>
        <p:spPr>
          <a:xfrm>
            <a:off x="6248400" y="6396335"/>
            <a:ext cx="3505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23.0</a:t>
            </a:r>
            <a:endParaRPr lang="en-US" sz="2400" b="1"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256</a:t>
            </a:fld>
            <a:endParaRPr lang="en-US"/>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81252" y="1295400"/>
                <a:ext cx="8839200" cy="5262979"/>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3X3 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𝑐</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(209)</a:t>
                </a:r>
                <a:endParaRPr lang="en-US" sz="2400" dirty="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1252" y="1295400"/>
                <a:ext cx="8839200" cy="5262979"/>
              </a:xfrm>
              <a:prstGeom prst="rect">
                <a:avLst/>
              </a:prstGeom>
              <a:blipFill rotWithShape="1">
                <a:blip r:embed="rId2"/>
                <a:stretch>
                  <a:fillRect l="-966"/>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257</a:t>
            </a:fld>
            <a:endParaRPr lang="en-US"/>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 y="1676400"/>
                <a:ext cx="9153525" cy="4062651"/>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𝑛𝑏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𝑏</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oMath>
                </a14:m>
                <a:endParaRPr lang="en-US" sz="2400" i="1" dirty="0" smtClean="0">
                  <a:latin typeface="Times New Roman" pitchFamily="18" charset="0"/>
                  <a:cs typeface="Times New Roman" pitchFamily="18" charset="0"/>
                </a:endParaRPr>
              </a:p>
              <a:p>
                <a:pPr algn="just"/>
                <a:endParaRPr lang="en-US" sz="2400" i="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𝑉𝐿</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𝑐</m:t>
                        </m:r>
                      </m:sub>
                    </m:sSub>
                    <m:r>
                      <a:rPr lang="en-US" sz="2400" i="1">
                        <a:latin typeface="Cambria Math"/>
                      </a:rPr>
                      <m:t>−</m:t>
                    </m:r>
                    <m:sSub>
                      <m:sSubPr>
                        <m:ctrlPr>
                          <a:rPr lang="en-US" sz="2400" i="1">
                            <a:latin typeface="Cambria Math"/>
                          </a:rPr>
                        </m:ctrlPr>
                      </m:sSubPr>
                      <m:e>
                        <m:r>
                          <a:rPr lang="en-US" sz="2400" i="1">
                            <a:latin typeface="Cambria Math"/>
                          </a:rPr>
                          <m:t>𝑣</m:t>
                        </m:r>
                      </m:e>
                      <m:sub>
                        <m:r>
                          <a:rPr lang="en-US" sz="2400" i="1">
                            <a:latin typeface="Cambria Math"/>
                          </a:rPr>
                          <m:t>𝑎</m:t>
                        </m:r>
                      </m:sub>
                    </m:sSub>
                  </m:oMath>
                </a14:m>
                <a:r>
                  <a:rPr lang="en-US" sz="2400" dirty="0" smtClean="0">
                    <a:latin typeface="Times New Roman" pitchFamily="18" charset="0"/>
                    <a:cs typeface="Times New Roman" pitchFamily="18" charset="0"/>
                  </a:rPr>
                  <a:t>					(210)</a:t>
                </a:r>
                <a:endParaRPr lang="en-US" sz="24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 y="1676400"/>
                <a:ext cx="9153525" cy="4062651"/>
              </a:xfrm>
              <a:prstGeom prst="rect">
                <a:avLst/>
              </a:prstGeom>
              <a:blipFill rotWithShape="1">
                <a:blip r:embed="rId2"/>
                <a:stretch>
                  <a:fillRect l="-866" t="-1201" r="-1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25" y="1981200"/>
                <a:ext cx="9144000" cy="2988832"/>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𝑎𝑛</m:t>
                                    </m:r>
                                  </m:sub>
                                </m:sSub>
                              </m:e>
                            </m:mr>
                            <m:mr>
                              <m:e>
                                <m:sSub>
                                  <m:sSubPr>
                                    <m:ctrlPr>
                                      <a:rPr lang="en-US" sz="2400" i="1">
                                        <a:latin typeface="Cambria Math"/>
                                      </a:rPr>
                                    </m:ctrlPr>
                                  </m:sSubPr>
                                  <m:e>
                                    <m:r>
                                      <a:rPr lang="en-US" sz="2400" i="1">
                                        <a:latin typeface="Cambria Math"/>
                                      </a:rPr>
                                      <m:t>𝑉</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𝑏𝑐</m:t>
                                          </m:r>
                                        </m:sub>
                                      </m:sSub>
                                    </m:e>
                                  </m:mr>
                                  <m:mr>
                                    <m:e>
                                      <m:sSub>
                                        <m:sSubPr>
                                          <m:ctrlPr>
                                            <a:rPr lang="en-US" sz="2400" i="1">
                                              <a:latin typeface="Cambria Math"/>
                                            </a:rPr>
                                          </m:ctrlPr>
                                        </m:sSubPr>
                                        <m:e>
                                          <m:r>
                                            <a:rPr lang="en-US" sz="2400" i="1">
                                              <a:latin typeface="Cambria Math"/>
                                            </a:rPr>
                                            <m:t>𝑉</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𝑎𝑛</m:t>
                                    </m:r>
                                  </m:sub>
                                </m:sSub>
                              </m:e>
                            </m:mr>
                            <m:mr>
                              <m:e>
                                <m:sSub>
                                  <m:sSubPr>
                                    <m:ctrlPr>
                                      <a:rPr lang="en-US" sz="2400" i="1">
                                        <a:latin typeface="Cambria Math"/>
                                      </a:rPr>
                                    </m:ctrlPr>
                                  </m:sSubPr>
                                  <m:e>
                                    <m:r>
                                      <a:rPr lang="en-US" sz="2400" i="1">
                                        <a:latin typeface="Cambria Math"/>
                                      </a:rPr>
                                      <m:t>𝑉𝐿</m:t>
                                    </m:r>
                                  </m:e>
                                  <m:sub>
                                    <m:r>
                                      <a:rPr lang="en-US" sz="2400" i="1">
                                        <a:latin typeface="Cambria Math"/>
                                      </a:rPr>
                                      <m:t>𝑛𝑏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m:t>
                                          </m:r>
                                        </m:e>
                                        <m:sub>
                                          <m:r>
                                            <a:rPr lang="en-US" sz="2400" i="1">
                                              <a:latin typeface="Cambria Math"/>
                                            </a:rPr>
                                            <m:t>𝑏𝑐</m:t>
                                          </m:r>
                                        </m:sub>
                                      </m:sSub>
                                    </m:e>
                                  </m:mr>
                                  <m:mr>
                                    <m:e>
                                      <m:sSub>
                                        <m:sSubPr>
                                          <m:ctrlPr>
                                            <a:rPr lang="en-US" sz="2400" i="1">
                                              <a:latin typeface="Cambria Math"/>
                                            </a:rPr>
                                          </m:ctrlPr>
                                        </m:sSubPr>
                                        <m:e>
                                          <m:r>
                                            <a:rPr lang="en-US" sz="2400" i="1">
                                              <a:latin typeface="Cambria Math"/>
                                            </a:rPr>
                                            <m:t>𝑉𝐿</m:t>
                                          </m:r>
                                        </m:e>
                                        <m:sub>
                                          <m:r>
                                            <a:rPr lang="en-US" sz="2400" i="1">
                                              <a:latin typeface="Cambria Math"/>
                                            </a:rPr>
                                            <m:t>𝑐𝑎</m:t>
                                          </m:r>
                                        </m:sub>
                                      </m:sSub>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m:oMathPara>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𝑍𝑠</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(211)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525" y="1981200"/>
                <a:ext cx="9144000" cy="2988832"/>
              </a:xfrm>
              <a:prstGeom prst="rect">
                <a:avLst/>
              </a:prstGeom>
              <a:blipFill rotWithShape="1">
                <a:blip r:embed="rId2"/>
                <a:stretch>
                  <a:fillRect l="-933" t="-1633" r="-133" b="-3878"/>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259</a:t>
            </a:fld>
            <a:endParaRPr lang="en-US"/>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a:t>
                </a:r>
                <a:r>
                  <a:rPr lang="en-US" sz="2400" dirty="0" smtClean="0">
                    <a:latin typeface="Times New Roman" pitchFamily="18" charset="0"/>
                    <a:cs typeface="Times New Roman" pitchFamily="18" charset="0"/>
                  </a:rPr>
                  <a:t>Modified </a:t>
                </a:r>
                <a:r>
                  <a:rPr lang="en-US" sz="2400" dirty="0" smtClean="0">
                    <a:latin typeface="Times New Roman" pitchFamily="18" charset="0"/>
                    <a:cs typeface="Times New Roman" pitchFamily="18" charset="0"/>
                  </a:rPr>
                  <a:t>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30</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3"/>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4" name="Rectangle 3"/>
          <p:cNvSpPr/>
          <p:nvPr/>
        </p:nvSpPr>
        <p:spPr>
          <a:xfrm>
            <a:off x="193843" y="646331"/>
            <a:ext cx="3692357" cy="523220"/>
          </a:xfrm>
          <a:prstGeom prst="rect">
            <a:avLst/>
          </a:prstGeom>
        </p:spPr>
        <p:txBody>
          <a:bodyPr wrap="none">
            <a:spAutoFit/>
          </a:bodyPr>
          <a:lstStyle/>
          <a:p>
            <a:pPr lvl="1"/>
            <a:r>
              <a:rPr lang="en-US" sz="2800" dirty="0">
                <a:latin typeface="Times New Roman" pitchFamily="18" charset="0"/>
                <a:cs typeface="Times New Roman" pitchFamily="18" charset="0"/>
              </a:rPr>
              <a:t>Four Wire Secondary</a:t>
            </a:r>
          </a:p>
        </p:txBody>
      </p:sp>
      <mc:AlternateContent xmlns:mc="http://schemas.openxmlformats.org/markup-compatibility/2006" xmlns:a14="http://schemas.microsoft.com/office/drawing/2010/main">
        <mc:Choice Requires="a14">
          <p:sp>
            <p:nvSpPr>
              <p:cNvPr id="5" name="Rectangle 4"/>
              <p:cNvSpPr/>
              <p:nvPr/>
            </p:nvSpPr>
            <p:spPr>
              <a:xfrm>
                <a:off x="0" y="1219200"/>
                <a:ext cx="9144000" cy="5457456"/>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1</m:t>
                              </m:r>
                            </m:e>
                          </m:mr>
                          <m:mr>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0</m:t>
                                    </m:r>
                                  </m:e>
                                </m:mr>
                              </m:m>
                            </m:e>
                          </m:mr>
                        </m:m>
                        <m:r>
                          <a:rPr lang="en-US" sz="2400" i="1">
                            <a:latin typeface="Cambria Math"/>
                          </a:rPr>
                          <m:t>     </m:t>
                        </m:r>
                        <m:m>
                          <m:mPr>
                            <m:mcs>
                              <m:mc>
                                <m:mcPr>
                                  <m:count m:val="2"/>
                                  <m:mcJc m:val="center"/>
                                </m:mcPr>
                              </m:mc>
                            </m:mcs>
                            <m:ctrlPr>
                              <a:rPr lang="en-US" sz="2400" i="1">
                                <a:latin typeface="Cambria Math"/>
                              </a:rPr>
                            </m:ctrlPr>
                          </m:mPr>
                          <m:mr>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mr>
                          <m:mr>
                            <m:e>
                              <m:m>
                                <m:mPr>
                                  <m:mcs>
                                    <m:mc>
                                      <m:mcPr>
                                        <m:count m:val="1"/>
                                        <m:mcJc m:val="center"/>
                                      </m:mcPr>
                                    </m:mc>
                                  </m:mcs>
                                  <m:ctrlPr>
                                    <a:rPr lang="en-US" sz="2400" i="1">
                                      <a:latin typeface="Cambria Math"/>
                                    </a:rPr>
                                  </m:ctrlPr>
                                </m:mPr>
                                <m:mr>
                                  <m:e>
                                    <m:r>
                                      <a:rPr lang="en-US" sz="2400" i="1">
                                        <a:latin typeface="Cambria Math"/>
                                      </a:rPr>
                                      <m:t>1</m:t>
                                    </m:r>
                                  </m:e>
                                </m:mr>
                                <m:mr>
                                  <m:e>
                                    <m:r>
                                      <a:rPr lang="en-US" sz="2400" i="1">
                                        <a:latin typeface="Cambria Math"/>
                                      </a:rPr>
                                      <m:t>0</m:t>
                                    </m:r>
                                  </m:e>
                                </m:mr>
                              </m:m>
                            </m:e>
                            <m:e>
                              <m:m>
                                <m:mPr>
                                  <m:mcs>
                                    <m:mc>
                                      <m:mcPr>
                                        <m:count m:val="1"/>
                                        <m:mcJc m:val="center"/>
                                      </m:mcPr>
                                    </m:mc>
                                  </m:mcs>
                                  <m:ctrlPr>
                                    <a:rPr lang="en-US" sz="2400" i="1">
                                      <a:latin typeface="Cambria Math"/>
                                    </a:rPr>
                                  </m:ctrlPr>
                                </m:mPr>
                                <m:mr>
                                  <m:e>
                                    <m:r>
                                      <a:rPr lang="en-US" sz="2400" i="1">
                                        <a:latin typeface="Cambria Math"/>
                                      </a:rPr>
                                      <m:t>0</m:t>
                                    </m:r>
                                  </m:e>
                                </m:mr>
                                <m:mr>
                                  <m:e>
                                    <m:r>
                                      <a:rPr lang="en-US" sz="2400" i="1">
                                        <a:latin typeface="Cambria Math"/>
                                      </a:rPr>
                                      <m:t>1</m:t>
                                    </m:r>
                                  </m:e>
                                </m:mr>
                              </m:m>
                            </m:e>
                          </m:mr>
                        </m:m>
                      </m:e>
                    </m:d>
                  </m:oMath>
                </a14:m>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𝑎𝑎</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𝑐𝑎</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𝑐𝑎</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𝑎𝑎</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𝑎𝑏</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𝑐𝑏</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𝑐𝑏</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𝑎𝑏</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𝑎𝑐</m:t>
                                  </m:r>
                                </m:sub>
                              </m:sSub>
                            </m:e>
                          </m:mr>
                          <m:mr>
                            <m:e>
                              <m:sSub>
                                <m:sSubPr>
                                  <m:ctrlPr>
                                    <a:rPr lang="en-US" sz="2400" i="1">
                                      <a:latin typeface="Cambria Math"/>
                                    </a:rPr>
                                  </m:ctrlPr>
                                </m:sSubPr>
                                <m:e>
                                  <m:r>
                                    <a:rPr lang="en-US" sz="2400" i="1">
                                      <a:latin typeface="Cambria Math"/>
                                    </a:rPr>
                                    <m:t>−</m:t>
                                  </m:r>
                                  <m:r>
                                    <a:rPr lang="en-US" sz="2400" i="1">
                                      <a:latin typeface="Cambria Math"/>
                                    </a:rPr>
                                    <m:t>𝑍𝑠</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𝑍𝑠</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𝑐𝑐</m:t>
                                        </m:r>
                                      </m:sub>
                                    </m:sSub>
                                  </m:e>
                                </m:mr>
                                <m:mr>
                                  <m:e>
                                    <m:sSub>
                                      <m:sSubPr>
                                        <m:ctrlPr>
                                          <a:rPr lang="en-US" sz="2400" i="1">
                                            <a:latin typeface="Cambria Math"/>
                                          </a:rPr>
                                        </m:ctrlPr>
                                      </m:sSubPr>
                                      <m:e>
                                        <m:r>
                                          <a:rPr lang="en-US" sz="2400" i="1">
                                            <a:latin typeface="Cambria Math"/>
                                          </a:rPr>
                                          <m:t>𝑍𝑠</m:t>
                                        </m:r>
                                      </m:e>
                                      <m:sub>
                                        <m:r>
                                          <a:rPr lang="en-US" sz="2400" i="1">
                                            <a:latin typeface="Cambria Math"/>
                                          </a:rPr>
                                          <m:t>𝑐𝑐</m:t>
                                        </m:r>
                                      </m:sub>
                                    </m:sSub>
                                    <m:r>
                                      <a:rPr lang="en-US" sz="2400" i="1">
                                        <a:latin typeface="Cambria Math"/>
                                      </a:rPr>
                                      <m:t>−</m:t>
                                    </m:r>
                                    <m:sSub>
                                      <m:sSubPr>
                                        <m:ctrlPr>
                                          <a:rPr lang="en-US" sz="2400" i="1">
                                            <a:latin typeface="Cambria Math"/>
                                          </a:rPr>
                                        </m:ctrlPr>
                                      </m:sSubPr>
                                      <m:e>
                                        <m:r>
                                          <a:rPr lang="en-US" sz="2400" i="1">
                                            <a:latin typeface="Cambria Math"/>
                                          </a:rPr>
                                          <m:t>𝑍𝑠</m:t>
                                        </m:r>
                                      </m:e>
                                      <m:sub>
                                        <m:r>
                                          <a:rPr lang="en-US" sz="2400" i="1">
                                            <a:latin typeface="Cambria Math"/>
                                          </a:rPr>
                                          <m:t>𝑎𝑐</m:t>
                                        </m:r>
                                      </m:sub>
                                    </m:sSub>
                                  </m:e>
                                </m:mr>
                              </m:m>
                            </m:e>
                          </m:mr>
                        </m:m>
                      </m:e>
                    </m:d>
                  </m:oMath>
                </a14:m>
                <a:r>
                  <a:rPr lang="en-US" sz="2400" dirty="0" smtClean="0">
                    <a:latin typeface="Times New Roman" pitchFamily="18" charset="0"/>
                    <a:cs typeface="Times New Roman" pitchFamily="18" charset="0"/>
                  </a:rPr>
                  <a:t>	(212)</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1219200"/>
                <a:ext cx="9144000" cy="5457456"/>
              </a:xfrm>
              <a:prstGeom prst="rect">
                <a:avLst/>
              </a:prstGeom>
              <a:blipFill rotWithShape="1">
                <a:blip r:embed="rId2"/>
                <a:stretch>
                  <a:fillRect l="-867" t="-894" r="-26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260</a:t>
            </a:fld>
            <a:endParaRPr lang="en-US"/>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956358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Four Wire Secondary</a:t>
                </a:r>
              </a:p>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1</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e>
                          </m:mr>
                        </m:m>
                      </m:e>
                    </m:d>
                  </m:oMath>
                </a14:m>
                <a:r>
                  <a:rPr lang="en-US" sz="2400" dirty="0" smtClean="0">
                    <a:latin typeface="Times New Roman" pitchFamily="18" charset="0"/>
                    <a:cs typeface="Times New Roman" pitchFamily="18" charset="0"/>
                  </a:rPr>
                  <a:t>		(213)</a:t>
                </a:r>
                <a:endParaRPr lang="en-US" sz="24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𝐵</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oMath>
                </a14:m>
                <a:r>
                  <a:rPr lang="en-US" sz="2400" dirty="0" smtClean="0">
                    <a:latin typeface="Times New Roman" pitchFamily="18" charset="0"/>
                    <a:cs typeface="Times New Roman" pitchFamily="18" charset="0"/>
                  </a:rPr>
                  <a:t>			(214)</a:t>
                </a:r>
                <a:endParaRPr lang="en-US" sz="2400" dirty="0">
                  <a:latin typeface="Times New Roman" pitchFamily="18" charset="0"/>
                  <a:cs typeface="Times New Roman" pitchFamily="18" charset="0"/>
                </a:endParaRPr>
              </a:p>
              <a:p>
                <a:pPr marL="285750" indent="-285750">
                  <a:buFont typeface="Arial" pitchFamily="34" charset="0"/>
                  <a:buChar char="•"/>
                </a:pPr>
                <a:endParaRPr lang="en-US" sz="2400" dirty="0">
                  <a:latin typeface="Times New Roman" pitchFamily="18" charset="0"/>
                  <a:cs typeface="Times New Roman" pitchFamily="18" charset="0"/>
                </a:endParaRPr>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9563580"/>
              </a:xfrm>
              <a:prstGeom prst="rect">
                <a:avLst/>
              </a:prstGeom>
              <a:blipFill rotWithShape="1">
                <a:blip r:embed="rId3"/>
                <a:stretch>
                  <a:fillRect l="-867" t="-637"/>
                </a:stretch>
              </a:blipFill>
            </p:spPr>
            <p:txBody>
              <a:bodyPr/>
              <a:lstStyle/>
              <a:p>
                <a:r>
                  <a:rPr lang="en-US">
                    <a:noFill/>
                  </a:rPr>
                  <a:t> </a:t>
                </a:r>
              </a:p>
            </p:txBody>
          </p:sp>
        </mc:Fallback>
      </mc:AlternateContent>
      <p:sp>
        <p:nvSpPr>
          <p:cNvPr id="6" name="TextBox 5"/>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261</a:t>
            </a:fld>
            <a:endParaRPr lang="en-US"/>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262</a:t>
            </a:fld>
            <a:endParaRPr lang="en-US"/>
          </a:p>
        </p:txBody>
      </p:sp>
    </p:spTree>
    <p:extLst>
      <p:ext uri="{BB962C8B-B14F-4D97-AF65-F5344CB8AC3E}">
        <p14:creationId xmlns:p14="http://schemas.microsoft.com/office/powerpoint/2010/main" val="130867362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263</a:t>
            </a:fld>
            <a:endParaRPr lang="en-US"/>
          </a:p>
        </p:txBody>
      </p:sp>
    </p:spTree>
    <p:extLst>
      <p:ext uri="{BB962C8B-B14F-4D97-AF65-F5344CB8AC3E}">
        <p14:creationId xmlns:p14="http://schemas.microsoft.com/office/powerpoint/2010/main" val="183650475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264</a:t>
            </a:fld>
            <a:endParaRPr lang="en-US"/>
          </a:p>
        </p:txBody>
      </p:sp>
    </p:spTree>
    <p:extLst>
      <p:ext uri="{BB962C8B-B14F-4D97-AF65-F5344CB8AC3E}">
        <p14:creationId xmlns:p14="http://schemas.microsoft.com/office/powerpoint/2010/main" val="11920240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265</a:t>
            </a:fld>
            <a:endParaRPr lang="en-US"/>
          </a:p>
        </p:txBody>
      </p:sp>
    </p:spTree>
    <p:extLst>
      <p:ext uri="{BB962C8B-B14F-4D97-AF65-F5344CB8AC3E}">
        <p14:creationId xmlns:p14="http://schemas.microsoft.com/office/powerpoint/2010/main" val="73817735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Tree>
    <p:extLst>
      <p:ext uri="{BB962C8B-B14F-4D97-AF65-F5344CB8AC3E}">
        <p14:creationId xmlns:p14="http://schemas.microsoft.com/office/powerpoint/2010/main" val="67109332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2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267</a:t>
            </a:fld>
            <a:endParaRPr lang="en-US"/>
          </a:p>
        </p:txBody>
      </p:sp>
    </p:spTree>
    <p:extLst>
      <p:ext uri="{BB962C8B-B14F-4D97-AF65-F5344CB8AC3E}">
        <p14:creationId xmlns:p14="http://schemas.microsoft.com/office/powerpoint/2010/main" val="690800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1000" y="4114800"/>
            <a:ext cx="8915400" cy="1971822"/>
            <a:chOff x="228600" y="4076467"/>
            <a:chExt cx="8915400" cy="1971822"/>
          </a:xfrm>
        </p:grpSpPr>
        <mc:AlternateContent xmlns:mc="http://schemas.openxmlformats.org/markup-compatibility/2006">
          <mc:Choice xmlns:a14="http://schemas.microsoft.com/office/drawing/2010/main" Requires="a14">
            <p:sp>
              <p:nvSpPr>
                <p:cNvPr id="6" name="Rectangle 5"/>
                <p:cNvSpPr/>
                <p:nvPr/>
              </p:nvSpPr>
              <p:spPr>
                <a:xfrm>
                  <a:off x="228600" y="4538132"/>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(30)</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(31)</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228600" y="4538132"/>
                  <a:ext cx="89154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4076467"/>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grpSp>
      <p:grpSp>
        <p:nvGrpSpPr>
          <p:cNvPr id="10" name="Group 9"/>
          <p:cNvGrpSpPr/>
          <p:nvPr/>
        </p:nvGrpSpPr>
        <p:grpSpPr>
          <a:xfrm>
            <a:off x="381000" y="1868239"/>
            <a:ext cx="8915400" cy="1941761"/>
            <a:chOff x="228600" y="1510834"/>
            <a:chExt cx="8915400" cy="1941761"/>
          </a:xfrm>
        </p:grpSpPr>
        <mc:AlternateContent xmlns:mc="http://schemas.openxmlformats.org/markup-compatibility/2006">
          <mc:Choice xmlns:a14="http://schemas.microsoft.com/office/drawing/2010/main" Requires="a14">
            <p:sp>
              <p:nvSpPr>
                <p:cNvPr id="4" name="Rectangle 3"/>
                <p:cNvSpPr/>
                <p:nvPr/>
              </p:nvSpPr>
              <p:spPr>
                <a:xfrm>
                  <a:off x="228600" y="1942438"/>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𝑑𝑗</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(13)</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(14)</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228600" y="1942438"/>
                  <a:ext cx="8915400" cy="15101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81000" y="1510834"/>
              <a:ext cx="396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Comparing</a:t>
            </a:r>
            <a:r>
              <a:rPr lang="en-US" sz="3200" b="1" dirty="0">
                <a:latin typeface="Times New Roman" pitchFamily="18" charset="0"/>
                <a:cs typeface="Times New Roman" pitchFamily="18" charset="0"/>
              </a:rPr>
              <a:t> </a:t>
            </a:r>
            <a:r>
              <a:rPr lang="en-US" sz="3200" dirty="0">
                <a:latin typeface="Times New Roman" pitchFamily="18" charset="0"/>
                <a:cs typeface="Times New Roman" pitchFamily="18" charset="0"/>
              </a:rPr>
              <a:t>Equations</a:t>
            </a: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304800" y="1809452"/>
                <a:ext cx="8534400" cy="2000548"/>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304800" y="1809452"/>
                <a:ext cx="8534400" cy="2000548"/>
              </a:xfrm>
              <a:prstGeom prst="rect">
                <a:avLst/>
              </a:prstGeom>
              <a:blipFill rotWithShape="1">
                <a:blip r:embed="rId3"/>
                <a:stretch>
                  <a:fillRect l="-929" t="-2439" r="-571" b="-3049"/>
                </a:stretch>
              </a:blipFill>
            </p:spPr>
            <p:txBody>
              <a:bodyPr/>
              <a:lstStyle/>
              <a:p>
                <a:r>
                  <a:rPr lang="en-US">
                    <a:noFill/>
                  </a:rPr>
                  <a:t> </a:t>
                </a:r>
              </a:p>
            </p:txBody>
          </p:sp>
        </mc:Fallback>
      </mc:AlternateContent>
      <p:grpSp>
        <p:nvGrpSpPr>
          <p:cNvPr id="16" name="Group 15"/>
          <p:cNvGrpSpPr/>
          <p:nvPr/>
        </p:nvGrpSpPr>
        <p:grpSpPr>
          <a:xfrm>
            <a:off x="609600" y="4226218"/>
            <a:ext cx="9144000" cy="1945982"/>
            <a:chOff x="762000" y="3962400"/>
            <a:chExt cx="9144000" cy="1945982"/>
          </a:xfrm>
        </p:grpSpPr>
        <mc:AlternateContent xmlns:mc="http://schemas.openxmlformats.org/markup-compatibility/2006">
          <mc:Choice xmlns:a14="http://schemas.microsoft.com/office/drawing/2010/main"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4"/>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a:t>
            </a:r>
            <a:r>
              <a:rPr lang="en-US" sz="3100" dirty="0" smtClean="0"/>
              <a:t>mpedance </a:t>
            </a:r>
            <a:r>
              <a:rPr lang="en-US" sz="3100" dirty="0"/>
              <a:t>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Equation </a:t>
            </a:r>
            <a:r>
              <a:rPr lang="en-US" sz="3100" b="1" dirty="0">
                <a:solidFill>
                  <a:srgbClr val="FF0000"/>
                </a:solidFill>
              </a:rPr>
              <a:t>(examples from Kevin)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a:t>
            </a:r>
            <a:r>
              <a:rPr lang="en-US" sz="2000" dirty="0" smtClean="0">
                <a:latin typeface="Times New Roman" pitchFamily="18" charset="0"/>
                <a:cs typeface="Times New Roman" pitchFamily="18" charset="0"/>
              </a:rPr>
              <a:t>most applications, the primitive impedance matrix needs to be reduced to a 3X3 “phase frame” matrix consisting of the self and mutual equivalent impedances for the three phases. Figure 5.0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5" name="TextBox 4"/>
          <p:cNvSpPr txBox="1"/>
          <p:nvPr/>
        </p:nvSpPr>
        <p:spPr>
          <a:xfrm>
            <a:off x="6553200" y="6391870"/>
            <a:ext cx="127302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mc:Choice xmlns:a14="http://schemas.microsoft.com/office/drawing/2010/main" Requires="a14">
          <p:sp>
            <p:nvSpPr>
              <p:cNvPr id="5" name="Rectangle 4"/>
              <p:cNvSpPr/>
              <p:nvPr/>
            </p:nvSpPr>
            <p:spPr>
              <a:xfrm>
                <a:off x="1447800" y="5112382"/>
                <a:ext cx="7696200" cy="1517018"/>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𝑛𝑎</m:t>
                                        </m:r>
                                        <m:r>
                                          <a:rPr lang="en-US" sz="200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r>
                                    <a:rPr lang="en-US" sz="2000" i="1">
                                      <a:latin typeface="Cambria Math"/>
                                    </a:rPr>
                                    <m:t> </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𝑛𝑏</m:t>
                                        </m:r>
                                      </m:sub>
                                    </m:sSub>
                                  </m:e>
                                </m:mr>
                              </m:m>
                              <m:r>
                                <a:rPr lang="en-US" sz="200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𝑛𝑐</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 </m:t>
                                      </m:r>
                                      <m:r>
                                        <a:rPr lang="en-US" sz="2000" i="1">
                                          <a:latin typeface="Cambria Math"/>
                                        </a:rPr>
                                        <m:t>𝑧</m:t>
                                      </m:r>
                                    </m:e>
                                  </m:acc>
                                </m:e>
                                <m:sub>
                                  <m:r>
                                    <a:rPr lang="en-US" sz="200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mr>
                              </m:m>
                            </m:e>
                          </m:mr>
                        </m:m>
                      </m:e>
                    </m:d>
                    <m:r>
                      <a:rPr lang="en-US" sz="200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1447800" y="5112382"/>
                <a:ext cx="7696200" cy="1517018"/>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6" name="TextBox 5"/>
          <p:cNvSpPr txBox="1"/>
          <p:nvPr/>
        </p:nvSpPr>
        <p:spPr>
          <a:xfrm>
            <a:off x="7467600" y="4142998"/>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a:t>
            </a:r>
            <a:r>
              <a:rPr lang="en-US" sz="2400" dirty="0" smtClean="0">
                <a:latin typeface="Times New Roman" pitchFamily="18" charset="0"/>
                <a:cs typeface="Times New Roman" pitchFamily="18" charset="0"/>
              </a:rPr>
              <a:t>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mc:Choice xmlns:a14="http://schemas.microsoft.com/office/drawing/2010/main"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35</a:t>
                </a:r>
                <a:r>
                  <a:rPr lang="en-US" sz="2000" dirty="0" smtClean="0">
                    <a:latin typeface="Times New Roman" pitchFamily="18" charset="0"/>
                    <a:cs typeface="Times New Roman" pitchFamily="18" charset="0"/>
                  </a:rPr>
                  <a:t>)</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3"/>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a:t>
                </a:r>
                <a:r>
                  <a:rPr lang="en-US" sz="2400" dirty="0" smtClean="0">
                    <a:latin typeface="Times New Roman" pitchFamily="18" charset="0"/>
                    <a:cs typeface="Times New Roman" pitchFamily="18" charset="0"/>
                  </a:rPr>
                  <a:t>(37)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3"/>
                <a:stretch>
                  <a:fillRect l="-992" t="-14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where </a:t>
                </a: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4"/>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2"/>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application of the Modified Carson’s equations and the phase frame matrix lead to the most accurate model of a line segment as shown in Figure 6.0.</a:t>
            </a:r>
          </a:p>
        </p:txBody>
      </p:sp>
      <p:grpSp>
        <p:nvGrpSpPr>
          <p:cNvPr id="8" name="Group 7"/>
          <p:cNvGrpSpPr/>
          <p:nvPr/>
        </p:nvGrpSpPr>
        <p:grpSpPr>
          <a:xfrm>
            <a:off x="838200" y="3124200"/>
            <a:ext cx="7122951" cy="3269815"/>
            <a:chOff x="793560" y="2819400"/>
            <a:chExt cx="7316615" cy="349608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373" y="2819400"/>
              <a:ext cx="6908802" cy="2928975"/>
            </a:xfrm>
            <a:prstGeom prst="rect">
              <a:avLst/>
            </a:prstGeom>
          </p:spPr>
        </p:pic>
        <p:sp>
          <p:nvSpPr>
            <p:cNvPr id="4" name="TextBox 3"/>
            <p:cNvSpPr txBox="1"/>
            <p:nvPr/>
          </p:nvSpPr>
          <p:spPr>
            <a:xfrm>
              <a:off x="793560" y="5915373"/>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6.0</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4"/>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Phase Impedance Matrix for Overhead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a:t>
            </a:r>
            <a:r>
              <a:rPr lang="en-US" sz="2400" dirty="0" smtClean="0">
                <a:latin typeface="Times New Roman" pitchFamily="18" charset="0"/>
                <a:cs typeface="Times New Roman" pitchFamily="18" charset="0"/>
              </a:rPr>
              <a:t>times the analysis of a feeder will use only the positive and zero sequence impedances for the line segments.  There are </a:t>
            </a:r>
            <a:r>
              <a:rPr lang="en-US" sz="2400" dirty="0" smtClean="0">
                <a:latin typeface="Times New Roman" pitchFamily="18" charset="0"/>
                <a:cs typeface="Times New Roman" pitchFamily="18" charset="0"/>
              </a:rPr>
              <a:t>two </a:t>
            </a:r>
            <a:r>
              <a:rPr lang="en-US" sz="2400" dirty="0" smtClean="0">
                <a:latin typeface="Times New Roman" pitchFamily="18" charset="0"/>
                <a:cs typeface="Times New Roman" pitchFamily="18" charset="0"/>
              </a:rPr>
              <a:t>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a:t>
            </a:r>
            <a:r>
              <a:rPr lang="en-US" sz="2400" dirty="0" smtClean="0">
                <a:latin typeface="Times New Roman" pitchFamily="18" charset="0"/>
                <a:cs typeface="Times New Roman" pitchFamily="18" charset="0"/>
              </a:rPr>
              <a:t>by: </a:t>
            </a:r>
            <a:endParaRPr lang="en-US" dirty="0" smtClean="0"/>
          </a:p>
          <a:p>
            <a:pPr marL="342900" indent="-342900">
              <a:buFont typeface="Arial" pitchFamily="34" charset="0"/>
              <a:buChar char="•"/>
            </a:pP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3"/>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3"/>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47</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3"/>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572400"/>
                <a:ext cx="8229600" cy="5133200"/>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multiplying 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the definition of the phase currents as given by Equation (43).</a:t>
                </a:r>
              </a:p>
              <a:p>
                <a:endParaRPr lang="en-US" sz="24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48)</a:t>
                </a:r>
              </a:p>
              <a:p>
                <a:pPr algn="just"/>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49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57200" y="1572400"/>
                <a:ext cx="8229600" cy="5133200"/>
              </a:xfrm>
              <a:prstGeom prst="rect">
                <a:avLst/>
              </a:prstGeom>
              <a:blipFill rotWithShape="1">
                <a:blip r:embed="rId2"/>
                <a:stretch>
                  <a:fillRect l="-1111" t="-9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22"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mc:Choice xmlns:a14="http://schemas.microsoft.com/office/drawing/2010/main"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7" y="2743200"/>
            <a:ext cx="9144000" cy="1138773"/>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a:t>
            </a:r>
            <a:r>
              <a:rPr lang="en-US" sz="2200" dirty="0" smtClean="0">
                <a:latin typeface="Times New Roman" pitchFamily="18" charset="0"/>
                <a:cs typeface="Times New Roman" pitchFamily="18" charset="0"/>
              </a:rPr>
              <a:t>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mc:Choice xmlns:a14="http://schemas.microsoft.com/office/drawing/2010/main"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3"/>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2" name="TextBox 1"/>
          <p:cNvSpPr txBox="1"/>
          <p:nvPr/>
        </p:nvSpPr>
        <p:spPr>
          <a:xfrm>
            <a:off x="5029200" y="6015770"/>
            <a:ext cx="14859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a:t>
            </a:r>
            <a:r>
              <a:rPr lang="en-US" sz="2400" dirty="0" smtClean="0">
                <a:latin typeface="Times New Roman" pitchFamily="18" charset="0"/>
                <a:cs typeface="Times New Roman" pitchFamily="18" charset="0"/>
              </a:rPr>
              <a:t>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3"/>
                <a:stretch>
                  <a:fillRect l="-1212" t="-4040"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4"/>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a:t>
            </a:r>
            <a:r>
              <a:rPr lang="en-US" sz="2400" dirty="0" smtClean="0">
                <a:latin typeface="Times New Roman" pitchFamily="18" charset="0"/>
                <a:cs typeface="Times New Roman" pitchFamily="18" charset="0"/>
              </a:rPr>
              <a:t>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1" name="Group 10"/>
          <p:cNvGrpSpPr/>
          <p:nvPr/>
        </p:nvGrpSpPr>
        <p:grpSpPr>
          <a:xfrm>
            <a:off x="1574339" y="3352800"/>
            <a:ext cx="5740861" cy="3217784"/>
            <a:chOff x="2094014" y="3278326"/>
            <a:chExt cx="5740861" cy="3217784"/>
          </a:xfrm>
        </p:grpSpPr>
        <p:grpSp>
          <p:nvGrpSpPr>
            <p:cNvPr id="10" name="Group 9"/>
            <p:cNvGrpSpPr/>
            <p:nvPr/>
          </p:nvGrpSpPr>
          <p:grpSpPr>
            <a:xfrm>
              <a:off x="2651929" y="3278326"/>
              <a:ext cx="5182946" cy="3145189"/>
              <a:chOff x="2133600" y="3158163"/>
              <a:chExt cx="5563946" cy="334524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7" name="TextBox 6"/>
            <p:cNvSpPr txBox="1"/>
            <p:nvPr/>
          </p:nvSpPr>
          <p:spPr>
            <a:xfrm>
              <a:off x="2094014" y="6096000"/>
              <a:ext cx="14097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3"/>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a:p>
            <a:pPr algn="ctr"/>
            <a:r>
              <a:rPr lang="en-US" sz="3200" dirty="0" smtClean="0">
                <a:latin typeface="Times New Roman" pitchFamily="18" charset="0"/>
                <a:cs typeface="Times New Roman" pitchFamily="18" charset="0"/>
              </a:rPr>
              <a:t>General Voltage Drop Equation</a:t>
            </a:r>
            <a:endParaRPr lang="en-US" sz="3200" dirty="0" smtClean="0">
              <a:latin typeface="Times New Roman" pitchFamily="18" charset="0"/>
              <a:cs typeface="Times New Roman" pitchFamily="18" charset="0"/>
            </a:endParaRPr>
          </a:p>
        </p:txBody>
      </p:sp>
      <p:sp>
        <p:nvSpPr>
          <p:cNvPr id="4" name="TextBox 3"/>
          <p:cNvSpPr txBox="1"/>
          <p:nvPr/>
        </p:nvSpPr>
        <p:spPr>
          <a:xfrm>
            <a:off x="381000" y="2133600"/>
            <a:ext cx="8382000" cy="347787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a:t>
            </a:r>
            <a:r>
              <a:rPr lang="en-US" sz="2400" dirty="0" smtClean="0">
                <a:latin typeface="Times New Roman" pitchFamily="18" charset="0"/>
                <a:cs typeface="Times New Roman" pitchFamily="18" charset="0"/>
              </a:rPr>
              <a:t>conductors.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90600"/>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6" name="TextBox 5"/>
          <p:cNvSpPr txBox="1"/>
          <p:nvPr/>
        </p:nvSpPr>
        <p:spPr>
          <a:xfrm>
            <a:off x="6477000" y="5743545"/>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
        <p:nvSpPr>
          <p:cNvPr id="8" name="TextBox 7"/>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939225"/>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a:t>
            </a:r>
            <a:r>
              <a:rPr lang="en-US" sz="3200" dirty="0" smtClean="0">
                <a:latin typeface="Times New Roman" pitchFamily="18" charset="0"/>
                <a:cs typeface="Times New Roman" pitchFamily="18" charset="0"/>
              </a:rPr>
              <a:t>field of a charged round conductor</a:t>
            </a:r>
          </a:p>
        </p:txBody>
      </p:sp>
      <p:sp>
        <p:nvSpPr>
          <p:cNvPr id="7" name="TextBox 6"/>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676400"/>
            <a:ext cx="3480621" cy="3181598"/>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2713636" y="5559132"/>
                <a:ext cx="4648200"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2713636" y="5559132"/>
                <a:ext cx="4648200" cy="589970"/>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1295400" y="4457888"/>
            <a:ext cx="140355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a:p>
            <a:pPr algn="ctr"/>
            <a:r>
              <a:rPr lang="en-US" sz="3200" dirty="0" smtClean="0">
                <a:latin typeface="Times New Roman" pitchFamily="18" charset="0"/>
                <a:cs typeface="Times New Roman" pitchFamily="18" charset="0"/>
              </a:rPr>
              <a:t>General Voltage Drop Equation</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3"/>
                <a:stretch>
                  <a:fillRect l="-912" t="-25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57200" y="2608762"/>
                <a:ext cx="8458200" cy="417601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m:t>
                      </m:r>
                    </m:oMath>
                  </m:oMathPara>
                </a14:m>
                <a:endParaRPr lang="en-US" sz="2000" i="1" dirty="0" smtClean="0">
                  <a:latin typeface="Cambria Math"/>
                </a:endParaRPr>
              </a:p>
              <a:p>
                <a14:m>
                  <m:oMath xmlns:m="http://schemas.openxmlformats.org/officeDocument/2006/math">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2)</a:t>
                </a:r>
              </a:p>
              <a:p>
                <a:endParaRPr lang="en-US" sz="2000" dirty="0" smtClean="0"/>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2608762"/>
                <a:ext cx="8458200" cy="4176015"/>
              </a:xfrm>
              <a:prstGeom prst="rect">
                <a:avLst/>
              </a:prstGeom>
              <a:blipFill rotWithShape="1">
                <a:blip r:embed="rId4"/>
                <a:stretch>
                  <a:fillRect l="-1081" t="-1168" r="-432"/>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grpSp>
        <p:nvGrpSpPr>
          <p:cNvPr id="8" name="Group 7"/>
          <p:cNvGrpSpPr/>
          <p:nvPr/>
        </p:nvGrpSpPr>
        <p:grpSpPr>
          <a:xfrm>
            <a:off x="354367" y="1708297"/>
            <a:ext cx="7962900" cy="4692503"/>
            <a:chOff x="354367" y="1610380"/>
            <a:chExt cx="7962900" cy="4692503"/>
          </a:xfrm>
        </p:grpSpPr>
        <p:sp>
          <p:nvSpPr>
            <p:cNvPr id="4" name="TextBox 3"/>
            <p:cNvSpPr txBox="1"/>
            <p:nvPr/>
          </p:nvSpPr>
          <p:spPr>
            <a:xfrm>
              <a:off x="354367" y="1610380"/>
              <a:ext cx="3836633"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mc:Choice xmlns:a14="http://schemas.microsoft.com/office/drawing/2010/main" Requires="a14">
            <p:sp>
              <p:nvSpPr>
                <p:cNvPr id="5" name="Rectangle 4"/>
                <p:cNvSpPr/>
                <p:nvPr/>
              </p:nvSpPr>
              <p:spPr>
                <a:xfrm>
                  <a:off x="773467" y="21336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773467" y="21336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extBox 6"/>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3241917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2458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t>
            </a:r>
            <a:r>
              <a:rPr lang="en-US" sz="3200" dirty="0" smtClean="0">
                <a:latin typeface="Times New Roman" pitchFamily="18" charset="0"/>
                <a:cs typeface="Times New Roman" pitchFamily="18" charset="0"/>
              </a:rPr>
              <a:t>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6" name="TextBox 5"/>
          <p:cNvSpPr txBox="1"/>
          <p:nvPr/>
        </p:nvSpPr>
        <p:spPr>
          <a:xfrm>
            <a:off x="6629400" y="5869632"/>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64</a:t>
                </a:r>
                <a:r>
                  <a:rPr lang="en-US" sz="20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65</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3"/>
                <a:stretch>
                  <a:fillRect t="-1901" b="-60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64</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3"/>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a:t>
            </a:r>
            <a:r>
              <a:rPr lang="en-US" sz="3200" dirty="0" smtClean="0">
                <a:latin typeface="Times New Roman" pitchFamily="18" charset="0"/>
                <a:cs typeface="Times New Roman" pitchFamily="18" charset="0"/>
              </a:rPr>
              <a:t>Lines</a:t>
            </a:r>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smtClean="0"/>
              <a:t>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5" name="TextBox 4"/>
          <p:cNvSpPr txBox="1"/>
          <p:nvPr/>
        </p:nvSpPr>
        <p:spPr>
          <a:xfrm>
            <a:off x="5791200" y="62484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3"/>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extBox 6"/>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smtClean="0">
                    <a:latin typeface="Times New Roman" pitchFamily="18" charset="0"/>
                    <a:cs typeface="Times New Roman" pitchFamily="18" charset="0"/>
                  </a:rPr>
                  <a:t>	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a:t>
                </a: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72</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3"/>
                <a:stretch>
                  <a:fillRect l="-119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latin typeface="Times New Roman" pitchFamily="18" charset="0"/>
                <a:cs typeface="Times New Roman" pitchFamily="18" charset="0"/>
              </a:rPr>
              <a:t>Concentric Neutral Cable</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3"/>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mc:Choice xmlns:a14="http://schemas.microsoft.com/office/drawing/2010/main"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4"/>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3" algn="ctr"/>
            <a:r>
              <a:rPr lang="en-US" sz="3200" dirty="0">
                <a:latin typeface="Times New Roman" pitchFamily="18" charset="0"/>
                <a:cs typeface="Times New Roman" pitchFamily="18" charset="0"/>
              </a:rPr>
              <a:t>Concentric Neutral Distances </a:t>
            </a:r>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5" name="TextBox 4"/>
          <p:cNvSpPr txBox="1"/>
          <p:nvPr/>
        </p:nvSpPr>
        <p:spPr>
          <a:xfrm>
            <a:off x="5809376" y="5607806"/>
            <a:ext cx="2971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a:t>
              </a:r>
              <a:r>
                <a:rPr lang="en-US" sz="2400" dirty="0" smtClean="0">
                  <a:latin typeface="Times New Roman" pitchFamily="18" charset="0"/>
                  <a:cs typeface="Times New Roman" pitchFamily="18" charset="0"/>
                </a:rPr>
                <a:t>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3"/>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767966"/>
                <a:ext cx="8382000" cy="493763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767966"/>
                <a:ext cx="8382000" cy="4937634"/>
              </a:xfrm>
              <a:prstGeom prst="rect">
                <a:avLst/>
              </a:prstGeom>
              <a:blipFill rotWithShape="1">
                <a:blip r:embed="rId3"/>
                <a:stretch>
                  <a:fillRect l="-1018" t="-988"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3"/>
                <a:stretch>
                  <a:fillRect l="-945" t="-11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1371600" y="5410200"/>
                <a:ext cx="7124700" cy="1101905"/>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p:sp>
            <p:nvSpPr>
              <p:cNvPr id="2" name="Rectangle 1"/>
              <p:cNvSpPr>
                <a:spLocks noRot="1" noChangeAspect="1" noMove="1" noResize="1" noEditPoints="1" noAdjustHandles="1" noChangeArrowheads="1" noChangeShapeType="1" noTextEdit="1"/>
              </p:cNvSpPr>
              <p:nvPr/>
            </p:nvSpPr>
            <p:spPr>
              <a:xfrm>
                <a:off x="1371600" y="5410200"/>
                <a:ext cx="7124700" cy="1101905"/>
              </a:xfrm>
              <a:prstGeom prst="rect">
                <a:avLst/>
              </a:prstGeom>
              <a:blipFill rotWithShape="1">
                <a:blip r:embed="rId4"/>
                <a:stretch>
                  <a:fillRect l="-855" t="-2778" b="-8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Underground </a:t>
            </a:r>
            <a:r>
              <a:rPr lang="en-US" sz="3200" dirty="0" smtClean="0">
                <a:latin typeface="Times New Roman" pitchFamily="18" charset="0"/>
                <a:cs typeface="Times New Roman" pitchFamily="18" charset="0"/>
              </a:rPr>
              <a:t>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3033184"/>
            <a:ext cx="3276600" cy="3367616"/>
          </a:xfrm>
          <a:prstGeom prst="rect">
            <a:avLst/>
          </a:prstGeom>
        </p:spPr>
      </p:pic>
      <p:sp>
        <p:nvSpPr>
          <p:cNvPr id="5" name="TextBox 4"/>
          <p:cNvSpPr txBox="1"/>
          <p:nvPr/>
        </p:nvSpPr>
        <p:spPr>
          <a:xfrm>
            <a:off x="5791200" y="5774322"/>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3"/>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t>		</a:t>
                </a:r>
                <a:r>
                  <a:rPr lang="en-US" sz="2400" dirty="0" smtClean="0">
                    <a:latin typeface="Times New Roman" pitchFamily="18" charset="0"/>
                    <a:cs typeface="Times New Roman" pitchFamily="18" charset="0"/>
                  </a:rPr>
                  <a:t>where </a:t>
                </a: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3"/>
                <a:stretch>
                  <a:fillRect l="-1197" t="-1043" r="-16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endParaRPr lang="en-US" sz="2400" dirty="0" smtClean="0">
                  <a:latin typeface="Times New Roman" pitchFamily="18" charset="0"/>
                  <a:cs typeface="Times New Roman" pitchFamily="18" charset="0"/>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3"/>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45"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98215954"/>
              </p:ext>
            </p:extLst>
          </p:nvPr>
        </p:nvGraphicFramePr>
        <p:xfrm>
          <a:off x="609600" y="2057400"/>
          <a:ext cx="8153400" cy="2944368"/>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609600" y="1695271"/>
                <a:ext cx="8305800" cy="1200329"/>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p:sp>
            <p:nvSpPr>
              <p:cNvPr id="5" name="TextBox 4"/>
              <p:cNvSpPr txBox="1">
                <a:spLocks noRot="1" noChangeAspect="1" noMove="1" noResize="1" noEditPoints="1" noAdjustHandles="1" noChangeArrowheads="1" noChangeShapeType="1" noTextEdit="1"/>
              </p:cNvSpPr>
              <p:nvPr/>
            </p:nvSpPr>
            <p:spPr>
              <a:xfrm>
                <a:off x="609600" y="1695271"/>
                <a:ext cx="8305800" cy="1200329"/>
              </a:xfrm>
              <a:prstGeom prst="rect">
                <a:avLst/>
              </a:prstGeom>
              <a:blipFill rotWithShape="1">
                <a:blip r:embed="rId3"/>
                <a:stretch>
                  <a:fillRect l="-954" t="-4061" b="-1066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4" name="TextBox 3"/>
          <p:cNvSpPr txBox="1"/>
          <p:nvPr/>
        </p:nvSpPr>
        <p:spPr>
          <a:xfrm>
            <a:off x="6019800" y="570022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14.0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a:t>
                </a:r>
                <a:r>
                  <a:rPr lang="en-US" sz="2400" dirty="0" smtClean="0">
                    <a:latin typeface="Times New Roman" pitchFamily="18" charset="0"/>
                    <a:cs typeface="Times New Roman" pitchFamily="18" charset="0"/>
                  </a:rPr>
                  <a:t>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3"/>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3046988"/>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mc:AlternateContent xmlns:mc="http://schemas.openxmlformats.org/markup-compatibility/2006" xmlns:a14="http://schemas.microsoft.com/office/drawing/2010/main">
        <mc:Choice Requires="a14">
          <p:sp>
            <p:nvSpPr>
              <p:cNvPr id="2" name="Rectangle 1"/>
              <p:cNvSpPr/>
              <p:nvPr/>
            </p:nvSpPr>
            <p:spPr>
              <a:xfrm>
                <a:off x="0" y="3962400"/>
                <a:ext cx="9143999" cy="126983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𝐼𝑐𝑎𝑝</m:t>
                                  </m:r>
                                </m:e>
                                <m:sub>
                                  <m:r>
                                    <a:rPr lang="en-US" sz="2400" i="1">
                                      <a:latin typeface="Cambria Math"/>
                                    </a:rPr>
                                    <m:t>𝑎</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𝑏</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𝑎𝑎</m:t>
                                  </m:r>
                                </m:sub>
                              </m:sSub>
                            </m:e>
                            <m:e>
                              <m:sSub>
                                <m:sSubPr>
                                  <m:ctrlPr>
                                    <a:rPr lang="en-US" sz="2400" i="1">
                                      <a:latin typeface="Cambria Math"/>
                                    </a:rPr>
                                  </m:ctrlPr>
                                </m:sSubPr>
                                <m:e>
                                  <m:r>
                                    <a:rPr lang="en-US" sz="2400" i="1">
                                      <a:latin typeface="Cambria Math"/>
                                    </a:rPr>
                                    <m:t>𝑦</m:t>
                                  </m:r>
                                </m:e>
                                <m:sub>
                                  <m:r>
                                    <a:rPr lang="en-US" sz="2400" i="1">
                                      <a:latin typeface="Cambria Math"/>
                                    </a:rPr>
                                    <m:t>𝑎𝑏</m:t>
                                  </m:r>
                                </m:sub>
                              </m:sSub>
                            </m:e>
                            <m:e>
                              <m:sSub>
                                <m:sSubPr>
                                  <m:ctrlPr>
                                    <a:rPr lang="en-US" sz="2400" i="1">
                                      <a:latin typeface="Cambria Math"/>
                                    </a:rPr>
                                  </m:ctrlPr>
                                </m:sSubPr>
                                <m:e>
                                  <m:r>
                                    <a:rPr lang="en-US" sz="2400" i="1">
                                      <a:latin typeface="Cambria Math"/>
                                    </a:rPr>
                                    <m:t>𝑦</m:t>
                                  </m:r>
                                </m:e>
                                <m:sub>
                                  <m:r>
                                    <a:rPr lang="en-US" sz="2400" i="1">
                                      <a:latin typeface="Cambria Math"/>
                                    </a:rPr>
                                    <m:t>𝑎𝑐</m:t>
                                  </m:r>
                                </m:sub>
                              </m:sSub>
                            </m:e>
                          </m:mr>
                          <m:mr>
                            <m:e>
                              <m:sSub>
                                <m:sSubPr>
                                  <m:ctrlPr>
                                    <a:rPr lang="en-US" sz="2400" i="1">
                                      <a:latin typeface="Cambria Math"/>
                                    </a:rPr>
                                  </m:ctrlPr>
                                </m:sSubPr>
                                <m:e>
                                  <m:r>
                                    <a:rPr lang="en-US" sz="2400" i="1">
                                      <a:latin typeface="Cambria Math"/>
                                    </a:rPr>
                                    <m:t>𝑦</m:t>
                                  </m:r>
                                </m:e>
                                <m:sub>
                                  <m:r>
                                    <a:rPr lang="en-US" sz="2400" i="1">
                                      <a:latin typeface="Cambria Math"/>
                                    </a:rPr>
                                    <m:t>𝑏𝑎</m:t>
                                  </m:r>
                                </m:sub>
                              </m:sSub>
                            </m:e>
                            <m:e>
                              <m:sSub>
                                <m:sSubPr>
                                  <m:ctrlPr>
                                    <a:rPr lang="en-US" sz="2400" i="1">
                                      <a:latin typeface="Cambria Math"/>
                                    </a:rPr>
                                  </m:ctrlPr>
                                </m:sSubPr>
                                <m:e>
                                  <m:r>
                                    <a:rPr lang="en-US" sz="2400" i="1">
                                      <a:latin typeface="Cambria Math"/>
                                    </a:rPr>
                                    <m:t>𝑦</m:t>
                                  </m:r>
                                </m:e>
                                <m:sub>
                                  <m:r>
                                    <a:rPr lang="en-US" sz="2400" i="1">
                                      <a:latin typeface="Cambria Math"/>
                                    </a:rPr>
                                    <m:t>𝑏𝑏</m:t>
                                  </m:r>
                                </m:sub>
                              </m:sSub>
                            </m:e>
                            <m:e>
                              <m:sSub>
                                <m:sSubPr>
                                  <m:ctrlPr>
                                    <a:rPr lang="en-US" sz="2400" i="1">
                                      <a:latin typeface="Cambria Math"/>
                                    </a:rPr>
                                  </m:ctrlPr>
                                </m:sSubPr>
                                <m:e>
                                  <m:r>
                                    <a:rPr lang="en-US" sz="2400" i="1">
                                      <a:latin typeface="Cambria Math"/>
                                    </a:rPr>
                                    <m:t>𝑦</m:t>
                                  </m:r>
                                </m:e>
                                <m:sub>
                                  <m:r>
                                    <a:rPr lang="en-US" sz="2400" i="1">
                                      <a:latin typeface="Cambria Math"/>
                                    </a:rPr>
                                    <m:t>𝑏𝑐</m:t>
                                  </m:r>
                                </m:sub>
                              </m:sSub>
                            </m:e>
                          </m:mr>
                          <m:mr>
                            <m:e>
                              <m:sSub>
                                <m:sSubPr>
                                  <m:ctrlPr>
                                    <a:rPr lang="en-US" sz="2400" i="1">
                                      <a:latin typeface="Cambria Math"/>
                                    </a:rPr>
                                  </m:ctrlPr>
                                </m:sSubPr>
                                <m:e>
                                  <m:r>
                                    <a:rPr lang="en-US" sz="2400" i="1">
                                      <a:latin typeface="Cambria Math"/>
                                    </a:rPr>
                                    <m:t>𝑦</m:t>
                                  </m:r>
                                </m:e>
                                <m:sub>
                                  <m:r>
                                    <a:rPr lang="en-US" sz="2400" i="1">
                                      <a:latin typeface="Cambria Math"/>
                                    </a:rPr>
                                    <m:t>𝑐𝑎</m:t>
                                  </m:r>
                                </m:sub>
                              </m:sSub>
                            </m:e>
                            <m:e>
                              <m:sSub>
                                <m:sSubPr>
                                  <m:ctrlPr>
                                    <a:rPr lang="en-US" sz="2400" i="1">
                                      <a:latin typeface="Cambria Math"/>
                                    </a:rPr>
                                  </m:ctrlPr>
                                </m:sSubPr>
                                <m:e>
                                  <m:r>
                                    <a:rPr lang="en-US" sz="2400" i="1">
                                      <a:latin typeface="Cambria Math"/>
                                    </a:rPr>
                                    <m:t>𝑦</m:t>
                                  </m:r>
                                </m:e>
                                <m:sub>
                                  <m:r>
                                    <a:rPr lang="en-US" sz="2400" i="1">
                                      <a:latin typeface="Cambria Math"/>
                                    </a:rPr>
                                    <m:t>𝑐𝑏</m:t>
                                  </m:r>
                                </m:sub>
                              </m:sSub>
                            </m:e>
                            <m:e>
                              <m:sSub>
                                <m:sSubPr>
                                  <m:ctrlPr>
                                    <a:rPr lang="en-US" sz="2400" i="1">
                                      <a:latin typeface="Cambria Math"/>
                                    </a:rPr>
                                  </m:ctrlPr>
                                </m:sSubPr>
                                <m:e>
                                  <m:r>
                                    <a:rPr lang="en-US" sz="2400" i="1">
                                      <a:latin typeface="Cambria Math"/>
                                    </a:rPr>
                                    <m:t>𝑦</m:t>
                                  </m:r>
                                </m:e>
                                <m:sub>
                                  <m:r>
                                    <a:rPr lang="en-US" sz="2400" i="1">
                                      <a:latin typeface="Cambria Math"/>
                                    </a:rPr>
                                    <m:t>𝑐𝑐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962400"/>
                <a:ext cx="9143999" cy="12698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677937"/>
                <a:ext cx="9143999" cy="46166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677937"/>
                <a:ext cx="9143999" cy="461665"/>
              </a:xfrm>
              <a:prstGeom prst="rect">
                <a:avLst/>
              </a:prstGeom>
              <a:blipFill rotWithShape="1">
                <a:blip r:embed="rId4"/>
                <a:stretch>
                  <a:fillRect t="-11842" b="-27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83099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p:txBody>
      </p:sp>
      <mc:AlternateContent xmlns:mc="http://schemas.openxmlformats.org/markup-compatibility/2006" xmlns:a14="http://schemas.microsoft.com/office/drawing/2010/main">
        <mc:Choice Requires="a14">
          <p:sp>
            <p:nvSpPr>
              <p:cNvPr id="7" name="Rectangle 6"/>
              <p:cNvSpPr/>
              <p:nvPr/>
            </p:nvSpPr>
            <p:spPr>
              <a:xfrm>
                <a:off x="0" y="2209800"/>
                <a:ext cx="9144000" cy="461665"/>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(83)</a:t>
                </a:r>
                <a:endParaRPr lang="en-US" sz="24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2209800"/>
                <a:ext cx="9144000" cy="461665"/>
              </a:xfrm>
              <a:prstGeom prst="rect">
                <a:avLst/>
              </a:prstGeom>
              <a:blipFill rotWithShape="1">
                <a:blip r:embed="rId3"/>
                <a:stretch>
                  <a:fillRect t="-12000" r="-67"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0" y="4114800"/>
                <a:ext cx="9144000" cy="1070614"/>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00</m:t>
                                  </m:r>
                                </m:sub>
                              </m:sSub>
                            </m:e>
                            <m:e>
                              <m:sSub>
                                <m:sSubPr>
                                  <m:ctrlPr>
                                    <a:rPr lang="en-US" sz="2400" i="1">
                                      <a:latin typeface="Cambria Math"/>
                                    </a:rPr>
                                  </m:ctrlPr>
                                </m:sSubPr>
                                <m:e>
                                  <m:r>
                                    <a:rPr lang="en-US" sz="2400" i="1">
                                      <a:latin typeface="Cambria Math"/>
                                    </a:rPr>
                                    <m:t>𝑦</m:t>
                                  </m:r>
                                </m:e>
                                <m:sub>
                                  <m:r>
                                    <a:rPr lang="en-US" sz="2400" i="1">
                                      <a:latin typeface="Cambria Math"/>
                                    </a:rPr>
                                    <m:t>01</m:t>
                                  </m:r>
                                </m:sub>
                              </m:sSub>
                            </m:e>
                            <m:e>
                              <m:sSub>
                                <m:sSubPr>
                                  <m:ctrlPr>
                                    <a:rPr lang="en-US" sz="2400" i="1">
                                      <a:latin typeface="Cambria Math"/>
                                    </a:rPr>
                                  </m:ctrlPr>
                                </m:sSubPr>
                                <m:e>
                                  <m:r>
                                    <a:rPr lang="en-US" sz="2400" i="1">
                                      <a:latin typeface="Cambria Math"/>
                                    </a:rPr>
                                    <m:t>𝑦</m:t>
                                  </m:r>
                                </m:e>
                                <m:sub>
                                  <m:r>
                                    <a:rPr lang="en-US" sz="2400" i="1">
                                      <a:latin typeface="Cambria Math"/>
                                    </a:rPr>
                                    <m:t>02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11</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e>
                              <m:sSub>
                                <m:sSubPr>
                                  <m:ctrlPr>
                                    <a:rPr lang="en-US" sz="2400" i="1">
                                      <a:latin typeface="Cambria Math"/>
                                    </a:rPr>
                                  </m:ctrlPr>
                                </m:sSubPr>
                                <m:e>
                                  <m:r>
                                    <a:rPr lang="en-US" sz="2400" i="1">
                                      <a:latin typeface="Cambria Math"/>
                                    </a:rPr>
                                    <m:t>𝑦</m:t>
                                  </m:r>
                                </m:e>
                                <m:sub>
                                  <m:r>
                                    <a:rPr lang="en-US" sz="2400" i="1">
                                      <a:latin typeface="Cambria Math"/>
                                    </a:rPr>
                                    <m:t>22</m:t>
                                  </m:r>
                                </m:sub>
                              </m:sSub>
                            </m:e>
                          </m:mr>
                        </m:m>
                      </m:e>
                    </m:d>
                  </m:oMath>
                </a14:m>
                <a:r>
                  <a:rPr lang="en-US" sz="2400" dirty="0" smtClean="0"/>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0" y="4114800"/>
                <a:ext cx="9144000" cy="1070614"/>
              </a:xfrm>
              <a:prstGeom prst="rect">
                <a:avLst/>
              </a:prstGeom>
              <a:blipFill rotWithShape="1">
                <a:blip r:embed="rId4"/>
                <a:stretch>
                  <a:fillRect r="-867"/>
                </a:stretch>
              </a:blipFill>
            </p:spPr>
            <p:txBody>
              <a:bodyPr/>
              <a:lstStyle/>
              <a:p>
                <a:r>
                  <a:rPr lang="en-US">
                    <a:noFill/>
                  </a:rPr>
                  <a:t> </a:t>
                </a:r>
              </a:p>
            </p:txBody>
          </p:sp>
        </mc:Fallback>
      </mc:AlternateContent>
      <p:sp>
        <p:nvSpPr>
          <p:cNvPr id="10" name="TextBox 9"/>
          <p:cNvSpPr txBox="1"/>
          <p:nvPr/>
        </p:nvSpPr>
        <p:spPr>
          <a:xfrm>
            <a:off x="0" y="1516797"/>
            <a:ext cx="777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0" y="3352800"/>
            <a:ext cx="7239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smtClean="0">
                <a:latin typeface="Times New Roman" pitchFamily="18" charset="0"/>
                <a:cs typeface="Times New Roman" pitchFamily="18" charset="0"/>
              </a:rPr>
              <a:t>of Overhead </a:t>
            </a:r>
            <a:r>
              <a:rPr lang="en-US" sz="3200" dirty="0" smtClean="0">
                <a:latin typeface="Times New Roman" pitchFamily="18" charset="0"/>
                <a:cs typeface="Times New Roman" pitchFamily="18" charset="0"/>
              </a:rPr>
              <a:t>Lines</a:t>
            </a:r>
          </a:p>
          <a:p>
            <a:pPr marL="342900" indent="-342900" algn="ctr"/>
            <a:r>
              <a:rPr lang="en-US" sz="3200" dirty="0">
                <a:latin typeface="Times New Roman" pitchFamily="18" charset="0"/>
                <a:cs typeface="Times New Roman" pitchFamily="18" charset="0"/>
              </a:rPr>
              <a:t>Transposed 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t>
            </a:r>
            <a:r>
              <a:rPr lang="en-US" sz="2000" dirty="0" smtClean="0">
                <a:latin typeface="Times New Roman" pitchFamily="18" charset="0"/>
                <a:cs typeface="Times New Roman" pitchFamily="18" charset="0"/>
              </a:rPr>
              <a:t>assumptions made for High-Voltage Transmission lines</a:t>
            </a:r>
            <a:r>
              <a:rPr lang="en-US" sz="2000" dirty="0" smtClean="0">
                <a:latin typeface="Times New Roman" pitchFamily="18" charset="0"/>
                <a:cs typeface="Times New Roman" pitchFamily="18" charset="0"/>
              </a:rPr>
              <a:t>:</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a:t>
            </a:r>
            <a:r>
              <a:rPr lang="en-US" sz="2000" dirty="0" smtClean="0">
                <a:latin typeface="Times New Roman" pitchFamily="18" charset="0"/>
                <a:cs typeface="Times New Roman" pitchFamily="18" charset="0"/>
              </a:rPr>
              <a:t>“self”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series impedance per phase of a transposed three-phase line consisting of one conductor per phase is given by: </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4" name="Rectangle 3"/>
              <p:cNvSpPr/>
              <p:nvPr/>
            </p:nvSpPr>
            <p:spPr>
              <a:xfrm>
                <a:off x="0" y="5584667"/>
                <a:ext cx="9144000" cy="587533"/>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0" y="5584667"/>
                <a:ext cx="9144000" cy="587533"/>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13986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Sequence Admittance of a three phase line</a:t>
            </a:r>
          </a:p>
          <a:p>
            <a:pPr marL="342900" lvl="2" indent="-342900"/>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impedance</a:t>
            </a:r>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1077218"/>
          </a:xfrm>
          <a:prstGeom prst="rect">
            <a:avLst/>
          </a:prstGeom>
          <a:noFill/>
        </p:spPr>
        <p:txBody>
          <a:bodyPr wrap="square" rtlCol="0">
            <a:spAutoFit/>
          </a:bodyPr>
          <a:lstStyle/>
          <a:p>
            <a:pPr marL="0" lvl="2" algn="ctr"/>
            <a:r>
              <a:rPr lang="en-US" sz="3200" dirty="0" smtClean="0">
                <a:latin typeface="Times New Roman" pitchFamily="18" charset="0"/>
                <a:cs typeface="Times New Roman" pitchFamily="18" charset="0"/>
              </a:rPr>
              <a:t>Series Impedance of Parallel Underground Distribution Lines</a:t>
            </a:r>
          </a:p>
        </p:txBody>
      </p:sp>
      <p:sp>
        <p:nvSpPr>
          <p:cNvPr id="4" name="Rectangle 3"/>
          <p:cNvSpPr/>
          <p:nvPr/>
        </p:nvSpPr>
        <p:spPr>
          <a:xfrm>
            <a:off x="0" y="1447800"/>
            <a:ext cx="9144000" cy="4062651"/>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985980"/>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Effect transition="in" filter="dissolve">
                                      <p:cBhvr>
                                        <p:cTn id="1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6933" y="1000891"/>
            <a:ext cx="7924800" cy="221599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133600"/>
                <a:ext cx="9143999" cy="852028"/>
              </a:xfrm>
              <a:prstGeom prst="rect">
                <a:avLst/>
              </a:prstGeom>
            </p:spPr>
            <p:txBody>
              <a:bodyPr wrap="square">
                <a:spAutoFit/>
              </a:bodyPr>
              <a:lstStyle/>
              <a:p>
                <a:pPr algn="ct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𝑘𝑅𝐷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(85)</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33600"/>
                <a:ext cx="9143999"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3505200"/>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505200"/>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676400" y="2273022"/>
                <a:ext cx="6569782" cy="852028"/>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(86)</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676400" y="2273022"/>
                <a:ext cx="6569782"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3810000"/>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3810000"/>
                <a:ext cx="7924799" cy="1354217"/>
              </a:xfrm>
              <a:prstGeom prst="rect">
                <a:avLst/>
              </a:prstGeom>
              <a:blipFill rotWithShape="1">
                <a:blip r:embed="rId4"/>
                <a:stretch>
                  <a:fillRect l="-1232" t="-3604" b="-9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5741623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2785843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2056</TotalTime>
  <Words>14671</Words>
  <Application>Microsoft Office PowerPoint</Application>
  <PresentationFormat>On-screen Show (4:3)</PresentationFormat>
  <Paragraphs>3590</Paragraphs>
  <Slides>267</Slides>
  <Notes>176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267</vt:i4>
      </vt:variant>
    </vt:vector>
  </HeadingPairs>
  <TitlesOfParts>
    <vt:vector size="269"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lpstr>Module 2 Concluding Comments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Schneider, Kevin</dc:creator>
  <cp:lastModifiedBy>Janelle Hammerstrom</cp:lastModifiedBy>
  <cp:revision>172</cp:revision>
  <dcterms:created xsi:type="dcterms:W3CDTF">2006-08-16T00:00:00Z</dcterms:created>
  <dcterms:modified xsi:type="dcterms:W3CDTF">2011-11-21T20:19:18Z</dcterms:modified>
</cp:coreProperties>
</file>